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4.xml" ContentType="application/vnd.openxmlformats-officedocument.drawingml.chart+xml"/>
  <Override PartName="/ppt/drawings/drawing3.xml" ContentType="application/vnd.openxmlformats-officedocument.drawingml.chartshapes+xml"/>
  <Override PartName="/ppt/charts/chart5.xml" ContentType="application/vnd.openxmlformats-officedocument.drawingml.chart+xml"/>
  <Override PartName="/ppt/drawings/drawing4.xml" ContentType="application/vnd.openxmlformats-officedocument.drawingml.chartshapes+xml"/>
  <Override PartName="/ppt/charts/chart6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5255" r:id="rId1"/>
  </p:sldMasterIdLst>
  <p:notesMasterIdLst>
    <p:notesMasterId r:id="rId10"/>
  </p:notesMasterIdLst>
  <p:handoutMasterIdLst>
    <p:handoutMasterId r:id="rId11"/>
  </p:handoutMasterIdLst>
  <p:sldIdLst>
    <p:sldId id="921" r:id="rId2"/>
    <p:sldId id="966" r:id="rId3"/>
    <p:sldId id="967" r:id="rId4"/>
    <p:sldId id="972" r:id="rId5"/>
    <p:sldId id="968" r:id="rId6"/>
    <p:sldId id="902" r:id="rId7"/>
    <p:sldId id="973" r:id="rId8"/>
    <p:sldId id="932" r:id="rId9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508000" indent="-147638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1020763" indent="-300038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531938" indent="-452438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2044700" indent="-604838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>
          <p15:clr>
            <a:srgbClr val="A4A3A4"/>
          </p15:clr>
        </p15:guide>
        <p15:guide id="2" pos="3113">
          <p15:clr>
            <a:srgbClr val="A4A3A4"/>
          </p15:clr>
        </p15:guide>
        <p15:guide id="3" orient="horz" pos="3127">
          <p15:clr>
            <a:srgbClr val="A4A3A4"/>
          </p15:clr>
        </p15:guide>
        <p15:guide id="4" pos="214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52BC3"/>
    <a:srgbClr val="5AD3E0"/>
    <a:srgbClr val="3399FF"/>
    <a:srgbClr val="3308EA"/>
    <a:srgbClr val="000099"/>
    <a:srgbClr val="000000"/>
    <a:srgbClr val="3366CC"/>
    <a:srgbClr val="E8E8E8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35" autoAdjust="0"/>
    <p:restoredTop sz="98400" autoAdjust="0"/>
  </p:normalViewPr>
  <p:slideViewPr>
    <p:cSldViewPr>
      <p:cViewPr varScale="1">
        <p:scale>
          <a:sx n="131" d="100"/>
          <a:sy n="131" d="100"/>
        </p:scale>
        <p:origin x="102" y="450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40" d="100"/>
          <a:sy n="40" d="100"/>
        </p:scale>
        <p:origin x="-1404" y="-96"/>
      </p:cViewPr>
      <p:guideLst>
        <p:guide orient="horz" pos="2141"/>
        <p:guide pos="3113"/>
        <p:guide orient="horz" pos="3127"/>
        <p:guide pos="214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6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679956315836255"/>
          <c:y val="2.9795888969022275E-2"/>
          <c:w val="0.54997119008267548"/>
          <c:h val="0.84198295292990044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ln w="38100">
              <a:solidFill>
                <a:schemeClr val="tx1"/>
              </a:solidFill>
            </a:ln>
          </c:spPr>
          <c:invertIfNegative val="0"/>
          <c:cat>
            <c:strRef>
              <c:f>Лист1!$A$2</c:f>
              <c:strCache>
                <c:ptCount val="1"/>
                <c:pt idx="0">
                  <c:v>Выявлено 1052 нарушения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EAC-492A-9582-ACD851B7C25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Плановые проверки</c:v>
                </c:pt>
              </c:strCache>
            </c:strRef>
          </c:tx>
          <c:spPr>
            <a:solidFill>
              <a:srgbClr val="0070C0"/>
            </a:solidFill>
            <a:ln w="38100">
              <a:solidFill>
                <a:schemeClr val="tx1"/>
              </a:solidFill>
            </a:ln>
          </c:spPr>
          <c:invertIfNegative val="0"/>
          <c:dLbls>
            <c:dLbl>
              <c:idx val="0"/>
              <c:layout>
                <c:manualLayout>
                  <c:x val="-2.5235907161007941E-2"/>
                  <c:y val="-2.14305766643110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Выявлено 1052 нарушения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EAC-492A-9582-ACD851B7C250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Проведенные проверки</c:v>
                </c:pt>
              </c:strCache>
            </c:strRef>
          </c:tx>
          <c:spPr>
            <a:solidFill>
              <a:srgbClr val="00B0F0"/>
            </a:solidFill>
            <a:ln w="38100">
              <a:solidFill>
                <a:schemeClr val="tx1"/>
              </a:solidFill>
            </a:ln>
          </c:spPr>
          <c:invertIfNegative val="0"/>
          <c:dPt>
            <c:idx val="0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2-DEAC-492A-9582-ACD851B7C250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Выявлено 1052 нарушения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145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DEAC-492A-9582-ACD851B7C250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Исключенные проверки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4.8887593056546254E-2"/>
                  <c:y val="1.53677118324119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</c:f>
              <c:strCache>
                <c:ptCount val="1"/>
                <c:pt idx="0">
                  <c:v>Выявлено 1052 нарушения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7577448"/>
        <c:axId val="127577832"/>
        <c:axId val="127578216"/>
      </c:bar3DChart>
      <c:catAx>
        <c:axId val="1275774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27577832"/>
        <c:crosses val="autoZero"/>
        <c:auto val="1"/>
        <c:lblAlgn val="ctr"/>
        <c:lblOffset val="100"/>
        <c:noMultiLvlLbl val="0"/>
      </c:catAx>
      <c:valAx>
        <c:axId val="1275778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27577448"/>
        <c:crosses val="autoZero"/>
        <c:crossBetween val="between"/>
      </c:valAx>
      <c:serAx>
        <c:axId val="127578216"/>
        <c:scaling>
          <c:orientation val="minMax"/>
        </c:scaling>
        <c:delete val="1"/>
        <c:axPos val="b"/>
        <c:majorTickMark val="out"/>
        <c:minorTickMark val="none"/>
        <c:tickLblPos val="nextTo"/>
        <c:crossAx val="127577832"/>
        <c:crosses val="autoZero"/>
      </c:serAx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63295351593310867"/>
          <c:y val="0.30207379405814078"/>
          <c:w val="0.29450360404750031"/>
          <c:h val="0.62664833835103229"/>
        </c:manualLayout>
      </c:layout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2894384284099148E-2"/>
          <c:y val="0"/>
          <c:w val="0.76282673384874444"/>
          <c:h val="0.9288334434575497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Центральное управление</c:v>
                </c:pt>
              </c:strCache>
            </c:strRef>
          </c:tx>
          <c:spPr>
            <a:solidFill>
              <a:srgbClr val="3308EA"/>
            </a:solidFill>
            <a:ln>
              <a:solidFill>
                <a:schemeClr val="dk1"/>
              </a:solidFill>
            </a:ln>
          </c:spPr>
          <c:explosion val="25"/>
          <c:dPt>
            <c:idx val="0"/>
            <c:bubble3D val="0"/>
            <c:explosion val="0"/>
            <c:spPr>
              <a:solidFill>
                <a:srgbClr val="3399FF"/>
              </a:solidFill>
              <a:ln>
                <a:solidFill>
                  <a:schemeClr val="dk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4922-4F33-8B48-E1B81A7B14B9}"/>
              </c:ext>
            </c:extLst>
          </c:dPt>
          <c:dPt>
            <c:idx val="1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3-4922-4F33-8B48-E1B81A7B14B9}"/>
              </c:ext>
            </c:extLst>
          </c:dPt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4922-4F33-8B48-E1B81A7B14B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4922-4F33-8B48-E1B81A7B14B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 i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получен акт готовности</c:v>
                </c:pt>
                <c:pt idx="1">
                  <c:v>не получен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33</c:v>
                </c:pt>
                <c:pt idx="1">
                  <c:v>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4922-4F33-8B48-E1B81A7B14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70706441114385987"/>
          <c:y val="0.19493886644174035"/>
          <c:w val="0.26526981751482953"/>
          <c:h val="0.20168811652506446"/>
        </c:manualLayout>
      </c:layout>
      <c:overlay val="0"/>
      <c:txPr>
        <a:bodyPr/>
        <a:lstStyle/>
        <a:p>
          <a:pPr>
            <a:defRPr sz="11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2023-2024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Готовность  муниципальных образований в %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84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2024-2025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Готовность  муниципальных образований в %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85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6931576"/>
        <c:axId val="116934712"/>
      </c:barChart>
      <c:catAx>
        <c:axId val="116931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6934712"/>
        <c:crosses val="autoZero"/>
        <c:auto val="1"/>
        <c:lblAlgn val="ctr"/>
        <c:lblOffset val="100"/>
        <c:noMultiLvlLbl val="0"/>
      </c:catAx>
      <c:valAx>
        <c:axId val="116934712"/>
        <c:scaling>
          <c:orientation val="minMax"/>
          <c:max val="100"/>
          <c:min val="6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6931576"/>
        <c:crosses val="autoZero"/>
        <c:crossBetween val="between"/>
        <c:majorUnit val="5"/>
        <c:minorUnit val="5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</c:view3D>
    <c:floor>
      <c:thickness val="0"/>
    </c:floor>
    <c:sideWall>
      <c:thickness val="0"/>
      <c:spPr>
        <a:noFill/>
        <a:ln w="25367">
          <a:noFill/>
        </a:ln>
      </c:spPr>
    </c:sideWall>
    <c:backWall>
      <c:thickness val="0"/>
      <c:spPr>
        <a:noFill/>
        <a:ln w="25367">
          <a:noFill/>
        </a:ln>
      </c:spPr>
    </c:backWall>
    <c:plotArea>
      <c:layout>
        <c:manualLayout>
          <c:layoutTarget val="inner"/>
          <c:xMode val="edge"/>
          <c:yMode val="edge"/>
          <c:x val="4.5064360418342719E-2"/>
          <c:y val="1.9602926560516997E-2"/>
          <c:w val="0.95810061508317246"/>
          <c:h val="0.7550767782456543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Общее количество несчастных случаев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numRef>
              <c:f>Лист1!$A$2:$A$6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69C-4F7F-9EA3-F29D1491A9A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Со смертельным исходом</c:v>
                </c:pt>
              </c:strCache>
            </c:strRef>
          </c:tx>
          <c:spPr>
            <a:solidFill>
              <a:srgbClr val="000099"/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numRef>
              <c:f>Лист1!$A$2:$A$6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69C-4F7F-9EA3-F29D1491A9A6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 тяжелым исходом</c:v>
                </c:pt>
              </c:strCache>
            </c:strRef>
          </c:tx>
          <c:spPr>
            <a:solidFill>
              <a:schemeClr val="accent3"/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numRef>
              <c:f>Лист1!$A$2:$A$6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F69C-4F7F-9EA3-F29D1491A9A6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Групповы несчастные случаи</c:v>
                </c:pt>
              </c:strCache>
            </c:strRef>
          </c:tx>
          <c:spPr>
            <a:solidFill>
              <a:srgbClr val="000099"/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numRef>
              <c:f>Лист1!$A$2:$A$6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Лист1!$E$2:$E$6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F69C-4F7F-9EA3-F29D1491A9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shape val="box"/>
        <c:axId val="116930400"/>
        <c:axId val="116928048"/>
        <c:axId val="0"/>
      </c:bar3DChart>
      <c:catAx>
        <c:axId val="116930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13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16928048"/>
        <c:crosses val="autoZero"/>
        <c:auto val="1"/>
        <c:lblAlgn val="ctr"/>
        <c:lblOffset val="100"/>
        <c:noMultiLvlLbl val="0"/>
      </c:catAx>
      <c:valAx>
        <c:axId val="116928048"/>
        <c:scaling>
          <c:orientation val="minMax"/>
        </c:scaling>
        <c:delete val="0"/>
        <c:axPos val="l"/>
        <c:majorGridlines>
          <c:spPr>
            <a:ln w="9513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5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16930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"/>
          <c:y val="0.79632817727329153"/>
          <c:w val="0.50910639852889827"/>
          <c:h val="0.1973280031928893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just" rtl="0">
            <a:defRPr sz="8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</c:view3D>
    <c:floor>
      <c:thickness val="0"/>
    </c:floor>
    <c:sideWall>
      <c:thickness val="0"/>
      <c:spPr>
        <a:ln>
          <a:solidFill>
            <a:srgbClr val="000000"/>
          </a:solidFill>
        </a:ln>
      </c:spPr>
    </c:sideWall>
    <c:backWall>
      <c:thickness val="0"/>
      <c:spPr>
        <a:ln>
          <a:solidFill>
            <a:srgbClr val="000000"/>
          </a:solidFill>
        </a:ln>
      </c:spPr>
    </c:backWall>
    <c:plotArea>
      <c:layout>
        <c:manualLayout>
          <c:layoutTarget val="inner"/>
          <c:xMode val="edge"/>
          <c:yMode val="edge"/>
          <c:x val="9.7667207900373088E-2"/>
          <c:y val="0.20890408648876851"/>
          <c:w val="0.90233279209962691"/>
          <c:h val="0.6524629594874540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20212</c:v>
                </c:pt>
              </c:strCache>
            </c:strRef>
          </c:tx>
          <c:spPr>
            <a:solidFill>
              <a:srgbClr val="4F81BD"/>
            </a:solidFill>
            <a:ln w="9491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Лист1!$A$2</c:f>
              <c:strCache>
                <c:ptCount val="1"/>
                <c:pt idx="0">
                  <c:v>Аварии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46F-4048-9A23-70DA42D167C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rgbClr val="3399FF"/>
            </a:solidFill>
            <a:ln w="9491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3.8159122790874155E-2"/>
                  <c:y val="9.552562712421786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846F-4048-9A23-70DA42D167C3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19005">
                <a:noFill/>
              </a:ln>
              <a:effectLst/>
            </c:spPr>
            <c:txPr>
              <a:bodyPr rot="0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ru-RU" sz="11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Аварии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846F-4048-9A23-70DA42D167C3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9BBB59"/>
            </a:solidFill>
            <a:ln w="9491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2.4837232186619231E-2"/>
                  <c:y val="0.11549230605238536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10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fld id="{6A3BFC67-A7CC-491F-BBA9-ADE5C3F7B4E0}" type="SERIESNAME">
                      <a:rPr lang="en-US" sz="1000" b="1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 sz="1000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[ИМЯ РЯДА]</a:t>
                    </a:fld>
                    <a:endParaRPr lang="ru-RU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0"/>
              <c:showCatName val="0"/>
              <c:showSerName val="1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846F-4048-9A23-70DA42D167C3}"/>
                </c:ext>
                <c:ext xmlns:c15="http://schemas.microsoft.com/office/drawing/2012/chart" uri="{CE6537A1-D6FC-4f65-9D91-7224C49458BB}">
                  <c15:layout>
                    <c:manualLayout>
                      <c:w val="0.15267460644450753"/>
                      <c:h val="7.7137222730699354E-2"/>
                    </c:manualLayout>
                  </c15:layout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Аварии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846F-4048-9A23-70DA42D167C3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8064A2"/>
            </a:solidFill>
            <a:ln w="9491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5.0827500859143638E-3"/>
                  <c:y val="0.112851205332927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000" b="1"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0"/>
              <c:showCatName val="0"/>
              <c:showSerName val="1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846F-4048-9A23-70DA42D167C3}"/>
                </c:ext>
                <c:ext xmlns:c15="http://schemas.microsoft.com/office/drawing/2012/chart" uri="{CE6537A1-D6FC-4f65-9D91-7224C49458BB}">
                  <c15:layout>
                    <c:manualLayout>
                      <c:w val="0.1430967104657779"/>
                      <c:h val="6.5728013841674926E-2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Аварии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846F-4048-9A23-70DA42D167C3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2025</c:v>
                </c:pt>
              </c:strCache>
            </c:strRef>
          </c:tx>
          <c:spPr>
            <a:ln>
              <a:solidFill>
                <a:srgbClr val="000000"/>
              </a:solidFill>
            </a:ln>
          </c:spPr>
          <c:invertIfNegative val="0"/>
          <c:dLbls>
            <c:dLbl>
              <c:idx val="0"/>
              <c:layout>
                <c:manualLayout>
                  <c:x val="1.5511908763640666E-2"/>
                  <c:y val="0.1097287050782674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846F-4048-9A23-70DA42D167C3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Аварии</c:v>
                </c:pt>
              </c:strCache>
            </c:strRef>
          </c:cat>
          <c:val>
            <c:numRef>
              <c:f>Лист1!$F$2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846F-4048-9A23-70DA42D167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shape val="box"/>
        <c:axId val="116932360"/>
        <c:axId val="116932752"/>
        <c:axId val="0"/>
      </c:bar3DChart>
      <c:catAx>
        <c:axId val="11693236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16932752"/>
        <c:crosses val="autoZero"/>
        <c:auto val="1"/>
        <c:lblAlgn val="ctr"/>
        <c:lblOffset val="100"/>
        <c:noMultiLvlLbl val="0"/>
      </c:catAx>
      <c:valAx>
        <c:axId val="116932752"/>
        <c:scaling>
          <c:orientation val="minMax"/>
        </c:scaling>
        <c:delete val="0"/>
        <c:axPos val="l"/>
        <c:majorGridlines>
          <c:spPr>
            <a:ln w="7089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cross"/>
        <c:minorTickMark val="none"/>
        <c:tickLblPos val="nextTo"/>
        <c:spPr>
          <a:ln w="4746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16932360"/>
        <c:crosses val="autoZero"/>
        <c:crossBetween val="between"/>
        <c:majorUnit val="1"/>
        <c:minorUnit val="1"/>
      </c:valAx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2862171916010496"/>
          <c:y val="3.4375000000000003E-2"/>
          <c:w val="0.6315241141732284"/>
          <c:h val="0.7932165354330709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Прошли проверку знаний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2134</a:t>
                    </a:r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ru-RU" baseline="0" dirty="0" smtClean="0"/>
                      <a:t>Сдано </a:t>
                    </a:r>
                    <a:fld id="{9F5A4FD5-65BB-4C29-8680-D753E63B5D96}" type="VALUE">
                      <a:rPr lang="en-US" baseline="0"/>
                      <a:pPr/>
                      <a:t>[ЗНАЧЕНИЕ]</a:t>
                    </a:fld>
                    <a:endParaRPr lang="ru-RU" baseline="0" dirty="0" smtClean="0"/>
                  </a:p>
                </c:rich>
              </c:tx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Результат проверки знаний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2134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Оценка "неудовлетворительно"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fld id="{C0AAA98F-FBA4-4371-B724-5C1A2EF69018}" type="VALUE">
                      <a:rPr lang="en-US" baseline="0" smtClean="0"/>
                      <a:pPr/>
                      <a:t>[ЗНАЧЕНИЕ]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ru-RU" baseline="0" dirty="0" smtClean="0"/>
                      <a:t>Не сдано </a:t>
                    </a:r>
                    <a:fld id="{10891B4E-F150-4EF3-A63D-41CC5B28A31A}" type="VALUE">
                      <a:rPr lang="en-US" baseline="0"/>
                      <a:pPr/>
                      <a:t>[ЗНАЧЕНИЕ]</a:t>
                    </a:fld>
                    <a:endParaRPr lang="ru-RU" baseline="0" dirty="0" smtClean="0"/>
                  </a:p>
                </c:rich>
              </c:tx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Результат проверки знаний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103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6935104"/>
        <c:axId val="116930792"/>
      </c:barChart>
      <c:valAx>
        <c:axId val="1169307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6935104"/>
        <c:crosses val="autoZero"/>
        <c:crossBetween val="between"/>
      </c:valAx>
      <c:catAx>
        <c:axId val="1169351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693079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0.36893</cdr:x>
      <cdr:y>0.0339</cdr:y>
    </cdr:from>
    <cdr:to>
      <cdr:x>0.49574</cdr:x>
      <cdr:y>0.12901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2967712" y="144023"/>
          <a:ext cx="1020073" cy="4040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endParaRPr lang="ru-RU" sz="1800" b="1" i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0.50098</cdr:x>
      <cdr:y>0.59322</cdr:y>
    </cdr:from>
    <cdr:to>
      <cdr:x>0.62779</cdr:x>
      <cdr:y>0.6842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4029913" y="2520280"/>
          <a:ext cx="1020073" cy="38652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endParaRPr lang="ru-RU" sz="1800" b="1" i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0.53504</cdr:x>
      <cdr:y>0.0241</cdr:y>
    </cdr:from>
    <cdr:to>
      <cdr:x>0.58869</cdr:x>
      <cdr:y>0.07638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308752" y="99591"/>
          <a:ext cx="432048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0.75342</cdr:x>
      <cdr:y>0.52632</cdr:y>
    </cdr:from>
    <cdr:to>
      <cdr:x>0.8716</cdr:x>
      <cdr:y>0.59649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="" xmlns:a16="http://schemas.microsoft.com/office/drawing/2014/main" id="{C2027F83-0CA3-47E5-86EC-3C53F66280D2}"/>
            </a:ext>
          </a:extLst>
        </cdr:cNvPr>
        <cdr:cNvSpPr txBox="1"/>
      </cdr:nvSpPr>
      <cdr:spPr>
        <a:xfrm xmlns:a="http://schemas.openxmlformats.org/drawingml/2006/main">
          <a:off x="3672409" y="2160240"/>
          <a:ext cx="57606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85%</a:t>
          </a:r>
          <a:endParaRPr lang="ru-RU" sz="1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0.10341</cdr:x>
      <cdr:y>0.17544</cdr:y>
    </cdr:from>
    <cdr:to>
      <cdr:x>0.22159</cdr:x>
      <cdr:y>0.24561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="" xmlns:a16="http://schemas.microsoft.com/office/drawing/2014/main" id="{7DEE06BE-5845-4BAC-9699-2AFB19071F39}"/>
            </a:ext>
          </a:extLst>
        </cdr:cNvPr>
        <cdr:cNvSpPr txBox="1"/>
      </cdr:nvSpPr>
      <cdr:spPr>
        <a:xfrm xmlns:a="http://schemas.openxmlformats.org/drawingml/2006/main">
          <a:off x="504057" y="720080"/>
          <a:ext cx="57606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15%</a:t>
          </a:r>
          <a:endParaRPr lang="ru-RU" sz="1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0.51206</cdr:x>
      <cdr:y>0.02546</cdr:y>
    </cdr:from>
    <cdr:to>
      <cdr:x>1</cdr:x>
      <cdr:y>0.27672</cdr:y>
    </cdr:to>
    <cdr:sp macro="" textlink="">
      <cdr:nvSpPr>
        <cdr:cNvPr id="2" name="TextBox 4">
          <a:extLst xmlns:a="http://schemas.openxmlformats.org/drawingml/2006/main">
            <a:ext uri="{FF2B5EF4-FFF2-40B4-BE49-F238E27FC236}">
              <a16:creationId xmlns="" xmlns:a16="http://schemas.microsoft.com/office/drawing/2014/main" id="{C68047AB-A38D-42A2-B670-FA45D7B4AFB4}"/>
            </a:ext>
          </a:extLst>
        </cdr:cNvPr>
        <cdr:cNvSpPr txBox="1"/>
      </cdr:nvSpPr>
      <cdr:spPr>
        <a:xfrm xmlns:a="http://schemas.openxmlformats.org/drawingml/2006/main">
          <a:off x="2051448" y="109157"/>
          <a:ext cx="1954801" cy="1077218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lvl1pPr>
          <a:lvl2pPr marL="508000" indent="-147638" algn="l" rtl="0" eaLnBrk="0" fontAlgn="base" hangingPunct="0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lvl2pPr>
          <a:lvl3pPr marL="1020763" indent="-300038" algn="l" rtl="0" eaLnBrk="0" fontAlgn="base" hangingPunct="0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lvl3pPr>
          <a:lvl4pPr marL="1531938" indent="-452438" algn="l" rtl="0" eaLnBrk="0" fontAlgn="base" hangingPunct="0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lvl4pPr>
          <a:lvl5pPr marL="2044700" indent="-604838" algn="l" rtl="0" eaLnBrk="0" fontAlgn="base" hangingPunct="0">
            <a:spcBef>
              <a:spcPct val="0"/>
            </a:spcBef>
            <a:spcAft>
              <a:spcPct val="0"/>
            </a:spcAft>
            <a:defRPr b="1" kern="120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lvl5pPr>
          <a:lvl6pPr marL="2286000" algn="l" defTabSz="914400" rtl="0" eaLnBrk="1" latinLnBrk="0" hangingPunct="1">
            <a:defRPr b="1" kern="120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lvl6pPr>
          <a:lvl7pPr marL="2743200" algn="l" defTabSz="914400" rtl="0" eaLnBrk="1" latinLnBrk="0" hangingPunct="1">
            <a:defRPr b="1" kern="120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lvl7pPr>
          <a:lvl8pPr marL="3200400" algn="l" defTabSz="914400" rtl="0" eaLnBrk="1" latinLnBrk="0" hangingPunct="1">
            <a:defRPr b="1" kern="120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lvl8pPr>
          <a:lvl9pPr marL="3657600" algn="l" defTabSz="914400" rtl="0" eaLnBrk="1" latinLnBrk="0" hangingPunct="1">
            <a:defRPr b="1" kern="120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lvl9pPr>
        </a:lstStyle>
        <a:p xmlns:a="http://schemas.openxmlformats.org/drawingml/2006/main">
          <a:pPr algn="ctr"/>
          <a:r>
            <a:rPr lang="ru-RU" sz="1600" dirty="0"/>
            <a:t>Количество произошедших </a:t>
          </a:r>
          <a:r>
            <a:rPr lang="ru-RU" sz="1600" dirty="0" smtClean="0"/>
            <a:t>    несчастных случаев</a:t>
          </a:r>
          <a:endParaRPr lang="ru-RU" sz="1600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0.17312</cdr:x>
      <cdr:y>0.79014</cdr:y>
    </cdr:from>
    <cdr:to>
      <cdr:x>0.38501</cdr:x>
      <cdr:y>0.87173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="" xmlns:a16="http://schemas.microsoft.com/office/drawing/2014/main" id="{CC4B5DB2-BB1B-4C43-A7AB-0CD6BC7898BB}"/>
            </a:ext>
          </a:extLst>
        </cdr:cNvPr>
        <cdr:cNvSpPr txBox="1"/>
      </cdr:nvSpPr>
      <cdr:spPr>
        <a:xfrm xmlns:a="http://schemas.openxmlformats.org/drawingml/2006/main">
          <a:off x="460947" y="3328213"/>
          <a:ext cx="564153" cy="34367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2020</a:t>
          </a:r>
          <a:endParaRPr lang="ru-RU" sz="11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0.21636</cdr:x>
      <cdr:y>0.05108</cdr:y>
    </cdr:from>
    <cdr:to>
      <cdr:x>1</cdr:x>
      <cdr:y>0.27616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="" xmlns:a16="http://schemas.microsoft.com/office/drawing/2014/main" id="{E5BD6706-25D1-4B60-9F10-20E2A3FBF356}"/>
            </a:ext>
          </a:extLst>
        </cdr:cNvPr>
        <cdr:cNvSpPr txBox="1"/>
      </cdr:nvSpPr>
      <cdr:spPr>
        <a:xfrm xmlns:a="http://schemas.openxmlformats.org/drawingml/2006/main">
          <a:off x="576064" y="215160"/>
          <a:ext cx="2086471" cy="9480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b="1" dirty="0">
              <a:latin typeface="Times New Roman" panose="02020603050405020304" pitchFamily="18" charset="0"/>
              <a:cs typeface="Times New Roman" panose="02020603050405020304" pitchFamily="18" charset="0"/>
            </a:rPr>
            <a:t>Количество аварий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4202" cy="4961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488" tIns="46744" rIns="93488" bIns="46744" numCol="1" anchor="t" anchorCtr="0" compatLnSpc="1">
            <a:prstTxWarp prst="textNoShape">
              <a:avLst/>
            </a:prstTxWarp>
          </a:bodyPr>
          <a:lstStyle>
            <a:lvl1pPr algn="l" defTabSz="934425">
              <a:defRPr sz="1200" b="0"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3473" y="1"/>
            <a:ext cx="2944202" cy="4961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488" tIns="46744" rIns="93488" bIns="46744" numCol="1" anchor="t" anchorCtr="0" compatLnSpc="1">
            <a:prstTxWarp prst="textNoShape">
              <a:avLst/>
            </a:prstTxWarp>
          </a:bodyPr>
          <a:lstStyle>
            <a:lvl1pPr algn="r" defTabSz="934425">
              <a:defRPr sz="1200" b="0"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047"/>
            <a:ext cx="2944202" cy="4961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488" tIns="46744" rIns="93488" bIns="46744" numCol="1" anchor="b" anchorCtr="0" compatLnSpc="1">
            <a:prstTxWarp prst="textNoShape">
              <a:avLst/>
            </a:prstTxWarp>
          </a:bodyPr>
          <a:lstStyle>
            <a:lvl1pPr algn="l" defTabSz="934425">
              <a:defRPr sz="1200" b="0"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3473" y="9432047"/>
            <a:ext cx="2944202" cy="4961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488" tIns="46744" rIns="93488" bIns="46744" numCol="1" anchor="b" anchorCtr="0" compatLnSpc="1">
            <a:prstTxWarp prst="textNoShape">
              <a:avLst/>
            </a:prstTxWarp>
          </a:bodyPr>
          <a:lstStyle>
            <a:lvl1pPr algn="r" defTabSz="933450">
              <a:defRPr sz="1200" b="0"/>
            </a:lvl1pPr>
          </a:lstStyle>
          <a:p>
            <a:pPr>
              <a:defRPr/>
            </a:pPr>
            <a:fld id="{4148B9D0-00C0-4D2D-B6C3-F52FCAAF67CE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502872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4202" cy="4961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3488" tIns="46744" rIns="93488" bIns="46744" numCol="1" anchor="t" anchorCtr="0" compatLnSpc="1">
            <a:prstTxWarp prst="textNoShape">
              <a:avLst/>
            </a:prstTxWarp>
          </a:bodyPr>
          <a:lstStyle>
            <a:lvl1pPr algn="l" defTabSz="934425">
              <a:defRPr sz="1200" b="0"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3473" y="1"/>
            <a:ext cx="2944202" cy="4961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3488" tIns="46744" rIns="93488" bIns="46744" numCol="1" anchor="t" anchorCtr="0" compatLnSpc="1">
            <a:prstTxWarp prst="textNoShape">
              <a:avLst/>
            </a:prstTxWarp>
          </a:bodyPr>
          <a:lstStyle>
            <a:lvl1pPr algn="r" defTabSz="934425">
              <a:defRPr sz="1200" b="0"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7313" y="742950"/>
            <a:ext cx="6626225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900" y="4718344"/>
            <a:ext cx="4987876" cy="4465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3488" tIns="46744" rIns="93488" bIns="467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Щелчок правит 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047"/>
            <a:ext cx="2944202" cy="4961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3488" tIns="46744" rIns="93488" bIns="46744" numCol="1" anchor="b" anchorCtr="0" compatLnSpc="1">
            <a:prstTxWarp prst="textNoShape">
              <a:avLst/>
            </a:prstTxWarp>
          </a:bodyPr>
          <a:lstStyle>
            <a:lvl1pPr algn="l" defTabSz="934425">
              <a:defRPr sz="1200" b="0"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63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3473" y="9432047"/>
            <a:ext cx="2944202" cy="4961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3488" tIns="46744" rIns="93488" bIns="46744" numCol="1" anchor="b" anchorCtr="0" compatLnSpc="1">
            <a:prstTxWarp prst="textNoShape">
              <a:avLst/>
            </a:prstTxWarp>
          </a:bodyPr>
          <a:lstStyle>
            <a:lvl1pPr algn="r" defTabSz="933450">
              <a:defRPr sz="1200" b="0"/>
            </a:lvl1pPr>
          </a:lstStyle>
          <a:p>
            <a:pPr>
              <a:defRPr/>
            </a:pPr>
            <a:fld id="{1D0F2D2C-4F98-4864-80B6-08D4EF75A7D7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019178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508000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1020763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531938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2044700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559017" algn="l" defTabSz="102360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3070823" algn="l" defTabSz="102360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582623" algn="l" defTabSz="102360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4094430" algn="l" defTabSz="102360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FE7FA2-C327-45EE-A1F7-48B2D0F9D2A8}" type="slidenum">
              <a:rPr lang="en-US" altLang="ru-RU"/>
              <a:pPr>
                <a:defRPr/>
              </a:pPr>
              <a:t>‹#›</a:t>
            </a:fld>
            <a:endParaRPr lang="en-US" altLang="ru-RU" dirty="0"/>
          </a:p>
        </p:txBody>
      </p:sp>
    </p:spTree>
    <p:extLst>
      <p:ext uri="{BB962C8B-B14F-4D97-AF65-F5344CB8AC3E}">
        <p14:creationId xmlns:p14="http://schemas.microsoft.com/office/powerpoint/2010/main" val="1652385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619490-6AE2-40D0-AB62-210A768FE2AA}" type="slidenum">
              <a:rPr lang="en-US" altLang="ru-RU"/>
              <a:pPr>
                <a:defRPr/>
              </a:pPr>
              <a:t>‹#›</a:t>
            </a:fld>
            <a:endParaRPr lang="en-US" altLang="ru-RU" dirty="0"/>
          </a:p>
        </p:txBody>
      </p:sp>
    </p:spTree>
    <p:extLst>
      <p:ext uri="{BB962C8B-B14F-4D97-AF65-F5344CB8AC3E}">
        <p14:creationId xmlns:p14="http://schemas.microsoft.com/office/powerpoint/2010/main" val="1821875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6" y="273844"/>
            <a:ext cx="1971675" cy="435887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3" y="273844"/>
            <a:ext cx="5800725" cy="435887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1AD193-AFA3-4DCF-A877-E26308C63EB8}" type="slidenum">
              <a:rPr lang="en-US" altLang="ru-RU"/>
              <a:pPr>
                <a:defRPr/>
              </a:pPr>
              <a:t>‹#›</a:t>
            </a:fld>
            <a:endParaRPr lang="en-US" altLang="ru-RU" dirty="0"/>
          </a:p>
        </p:txBody>
      </p:sp>
    </p:spTree>
    <p:extLst>
      <p:ext uri="{BB962C8B-B14F-4D97-AF65-F5344CB8AC3E}">
        <p14:creationId xmlns:p14="http://schemas.microsoft.com/office/powerpoint/2010/main" val="3420187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4A5D9A-21BC-47A8-AE91-E26E7FC902E8}" type="slidenum">
              <a:rPr lang="en-US" altLang="ru-RU"/>
              <a:pPr>
                <a:defRPr/>
              </a:pPr>
              <a:t>‹#›</a:t>
            </a:fld>
            <a:endParaRPr lang="en-US" altLang="ru-RU" dirty="0"/>
          </a:p>
        </p:txBody>
      </p:sp>
    </p:spTree>
    <p:extLst>
      <p:ext uri="{BB962C8B-B14F-4D97-AF65-F5344CB8AC3E}">
        <p14:creationId xmlns:p14="http://schemas.microsoft.com/office/powerpoint/2010/main" val="825980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282306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3442099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9322E5-CB30-478B-9B0E-4DD79FCAB905}" type="slidenum">
              <a:rPr lang="en-US" altLang="ru-RU"/>
              <a:pPr>
                <a:defRPr/>
              </a:pPr>
              <a:t>‹#›</a:t>
            </a:fld>
            <a:endParaRPr lang="en-US" altLang="ru-RU" dirty="0"/>
          </a:p>
        </p:txBody>
      </p:sp>
    </p:spTree>
    <p:extLst>
      <p:ext uri="{BB962C8B-B14F-4D97-AF65-F5344CB8AC3E}">
        <p14:creationId xmlns:p14="http://schemas.microsoft.com/office/powerpoint/2010/main" val="2331442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C6BC17-77E5-4230-BA1D-77060DFAFD38}" type="slidenum">
              <a:rPr lang="en-US" altLang="ru-RU"/>
              <a:pPr>
                <a:defRPr/>
              </a:pPr>
              <a:t>‹#›</a:t>
            </a:fld>
            <a:endParaRPr lang="en-US" altLang="ru-RU" dirty="0"/>
          </a:p>
        </p:txBody>
      </p:sp>
    </p:spTree>
    <p:extLst>
      <p:ext uri="{BB962C8B-B14F-4D97-AF65-F5344CB8AC3E}">
        <p14:creationId xmlns:p14="http://schemas.microsoft.com/office/powerpoint/2010/main" val="2450357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273845"/>
            <a:ext cx="7886700" cy="99417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1878808"/>
            <a:ext cx="3868340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4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4" y="1878808"/>
            <a:ext cx="3887391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269420-EBD4-4B1C-9998-20A54FFAD006}" type="slidenum">
              <a:rPr lang="en-US" altLang="ru-RU"/>
              <a:pPr>
                <a:defRPr/>
              </a:pPr>
              <a:t>‹#›</a:t>
            </a:fld>
            <a:endParaRPr lang="en-US" altLang="ru-RU" dirty="0"/>
          </a:p>
        </p:txBody>
      </p:sp>
    </p:spTree>
    <p:extLst>
      <p:ext uri="{BB962C8B-B14F-4D97-AF65-F5344CB8AC3E}">
        <p14:creationId xmlns:p14="http://schemas.microsoft.com/office/powerpoint/2010/main" val="11321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84CD6D-2E9B-4A16-A15C-B2782467D834}" type="slidenum">
              <a:rPr lang="en-US" altLang="ru-RU"/>
              <a:pPr>
                <a:defRPr/>
              </a:pPr>
              <a:t>‹#›</a:t>
            </a:fld>
            <a:endParaRPr lang="en-US" altLang="ru-RU" dirty="0"/>
          </a:p>
        </p:txBody>
      </p:sp>
    </p:spTree>
    <p:extLst>
      <p:ext uri="{BB962C8B-B14F-4D97-AF65-F5344CB8AC3E}">
        <p14:creationId xmlns:p14="http://schemas.microsoft.com/office/powerpoint/2010/main" val="4183025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664F3D-7528-4A13-A88E-3A10A698CC53}" type="slidenum">
              <a:rPr lang="en-US" altLang="ru-RU"/>
              <a:pPr>
                <a:defRPr/>
              </a:pPr>
              <a:t>‹#›</a:t>
            </a:fld>
            <a:endParaRPr lang="en-US" altLang="ru-RU" dirty="0"/>
          </a:p>
        </p:txBody>
      </p:sp>
    </p:spTree>
    <p:extLst>
      <p:ext uri="{BB962C8B-B14F-4D97-AF65-F5344CB8AC3E}">
        <p14:creationId xmlns:p14="http://schemas.microsoft.com/office/powerpoint/2010/main" val="416882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1543051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A38633-E19E-499A-84D4-5699B1CAC724}" type="slidenum">
              <a:rPr lang="en-US" altLang="ru-RU"/>
              <a:pPr>
                <a:defRPr/>
              </a:pPr>
              <a:t>‹#›</a:t>
            </a:fld>
            <a:endParaRPr lang="en-US" altLang="ru-RU" dirty="0"/>
          </a:p>
        </p:txBody>
      </p:sp>
    </p:spTree>
    <p:extLst>
      <p:ext uri="{BB962C8B-B14F-4D97-AF65-F5344CB8AC3E}">
        <p14:creationId xmlns:p14="http://schemas.microsoft.com/office/powerpoint/2010/main" val="1891253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1543051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962A24-B944-460B-A388-9CE5C1B8EA60}" type="slidenum">
              <a:rPr lang="en-US" altLang="ru-RU"/>
              <a:pPr>
                <a:defRPr/>
              </a:pPr>
              <a:t>‹#›</a:t>
            </a:fld>
            <a:endParaRPr lang="en-US" altLang="ru-RU" dirty="0"/>
          </a:p>
        </p:txBody>
      </p:sp>
    </p:spTree>
    <p:extLst>
      <p:ext uri="{BB962C8B-B14F-4D97-AF65-F5344CB8AC3E}">
        <p14:creationId xmlns:p14="http://schemas.microsoft.com/office/powerpoint/2010/main" val="979638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A5294D5-AF01-4E87-BE9A-E9DA28FCEF1C}" type="slidenum">
              <a:rPr lang="en-US" altLang="ru-RU"/>
              <a:pPr>
                <a:defRPr/>
              </a:pPr>
              <a:t>‹#›</a:t>
            </a:fld>
            <a:endParaRPr lang="en-US" alt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56" r:id="rId1"/>
    <p:sldLayoutId id="2147485257" r:id="rId2"/>
    <p:sldLayoutId id="2147485258" r:id="rId3"/>
    <p:sldLayoutId id="2147485259" r:id="rId4"/>
    <p:sldLayoutId id="2147485260" r:id="rId5"/>
    <p:sldLayoutId id="2147485261" r:id="rId6"/>
    <p:sldLayoutId id="2147485262" r:id="rId7"/>
    <p:sldLayoutId id="2147485263" r:id="rId8"/>
    <p:sldLayoutId id="2147485264" r:id="rId9"/>
    <p:sldLayoutId id="2147485265" r:id="rId10"/>
    <p:sldLayoutId id="2147485266" r:id="rId11"/>
  </p:sldLayoutIdLst>
  <p:hf hdr="0" ftr="0" dt="0"/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0" y="735806"/>
            <a:ext cx="9144000" cy="4407694"/>
          </a:xfrm>
          <a:prstGeom prst="rect">
            <a:avLst/>
          </a:prstGeom>
          <a:gradFill flip="none" rotWithShape="1">
            <a:gsLst>
              <a:gs pos="0">
                <a:srgbClr val="3366CC">
                  <a:tint val="66000"/>
                  <a:satMod val="160000"/>
                </a:srgbClr>
              </a:gs>
              <a:gs pos="50000">
                <a:srgbClr val="3366CC">
                  <a:tint val="44500"/>
                  <a:satMod val="160000"/>
                </a:srgbClr>
              </a:gs>
              <a:gs pos="100000">
                <a:srgbClr val="3366CC">
                  <a:tint val="23500"/>
                  <a:satMod val="160000"/>
                </a:srgbClr>
              </a:gs>
            </a:gsLst>
            <a:lin ang="16200000" scaled="1"/>
            <a:tileRect/>
          </a:gradFill>
          <a:ln w="12700">
            <a:solidFill>
              <a:srgbClr val="33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1" y="735546"/>
            <a:ext cx="2843809" cy="4407954"/>
          </a:xfrm>
          <a:prstGeom prst="rect">
            <a:avLst/>
          </a:prstGeom>
          <a:gradFill flip="none" rotWithShape="1">
            <a:gsLst>
              <a:gs pos="0">
                <a:srgbClr val="3366CC">
                  <a:tint val="66000"/>
                  <a:satMod val="160000"/>
                </a:srgbClr>
              </a:gs>
              <a:gs pos="50000">
                <a:srgbClr val="3366CC">
                  <a:tint val="44500"/>
                  <a:satMod val="160000"/>
                </a:srgbClr>
              </a:gs>
              <a:gs pos="100000">
                <a:srgbClr val="3366CC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0" y="1"/>
            <a:ext cx="9144000" cy="735806"/>
          </a:xfrm>
          <a:prstGeom prst="rect">
            <a:avLst/>
          </a:prstGeom>
          <a:gradFill flip="none" rotWithShape="1">
            <a:gsLst>
              <a:gs pos="0">
                <a:srgbClr val="3366CC">
                  <a:tint val="66000"/>
                  <a:satMod val="160000"/>
                </a:srgbClr>
              </a:gs>
              <a:gs pos="50000">
                <a:srgbClr val="3366CC">
                  <a:tint val="44500"/>
                  <a:satMod val="160000"/>
                </a:srgbClr>
              </a:gs>
              <a:gs pos="100000">
                <a:srgbClr val="3366CC">
                  <a:tint val="23500"/>
                  <a:satMod val="160000"/>
                </a:srgbClr>
              </a:gs>
            </a:gsLst>
            <a:lin ang="5400000" scaled="1"/>
            <a:tileRect/>
          </a:gradFill>
          <a:ln w="12700">
            <a:solidFill>
              <a:srgbClr val="33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6163" name="Rectangle 19"/>
          <p:cNvSpPr>
            <a:spLocks noChangeArrowheads="1"/>
          </p:cNvSpPr>
          <p:nvPr/>
        </p:nvSpPr>
        <p:spPr bwMode="auto">
          <a:xfrm>
            <a:off x="20638" y="2662238"/>
            <a:ext cx="9144000" cy="3803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50000"/>
              </a:schemeClr>
            </a:prstShdw>
          </a:effectLst>
        </p:spPr>
        <p:txBody>
          <a:bodyPr lIns="102361" tIns="51180" rIns="102361" bIns="51180">
            <a:spAutoFit/>
          </a:bodyPr>
          <a:lstStyle/>
          <a:p>
            <a:pPr algn="ctr">
              <a:defRPr/>
            </a:pPr>
            <a:endParaRPr lang="ru-RU" b="0" i="1" dirty="0">
              <a:solidFill>
                <a:schemeClr val="bg2"/>
              </a:solidFill>
            </a:endParaRPr>
          </a:p>
        </p:txBody>
      </p:sp>
      <p:sp>
        <p:nvSpPr>
          <p:cNvPr id="6165" name="Rectangle 21"/>
          <p:cNvSpPr>
            <a:spLocks noChangeArrowheads="1"/>
          </p:cNvSpPr>
          <p:nvPr/>
        </p:nvSpPr>
        <p:spPr bwMode="auto">
          <a:xfrm>
            <a:off x="2864445" y="1750629"/>
            <a:ext cx="6300192" cy="10266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50000"/>
              </a:schemeClr>
            </a:prstShdw>
          </a:effectLst>
        </p:spPr>
        <p:txBody>
          <a:bodyPr wrap="square" lIns="102361" tIns="51180" rIns="102361" bIns="51180">
            <a:spAutoFit/>
            <a:scene3d>
              <a:camera prst="orthographicFront"/>
              <a:lightRig rig="threePt" dir="t"/>
            </a:scene3d>
            <a:sp3d extrusionH="57150">
              <a:extrusionClr>
                <a:schemeClr val="bg2">
                  <a:lumMod val="40000"/>
                  <a:lumOff val="60000"/>
                </a:schemeClr>
              </a:extrusionClr>
            </a:sp3d>
          </a:bodyPr>
          <a:lstStyle/>
          <a:p>
            <a:pPr algn="ctr">
              <a:spcAft>
                <a:spcPts val="0"/>
              </a:spcAft>
              <a:defRPr/>
            </a:pPr>
            <a:r>
              <a:rPr lang="ru-RU" sz="2000" dirty="0"/>
              <a:t>Основные показатели надзорной деятельности отдела государственного энергетического надзора по Тверской </a:t>
            </a:r>
            <a:r>
              <a:rPr lang="ru-RU" sz="2000" dirty="0" smtClean="0"/>
              <a:t>области </a:t>
            </a:r>
            <a:r>
              <a:rPr lang="en-US" sz="2000" dirty="0" smtClean="0">
                <a:ea typeface="Times New Roman" panose="02020603050405020304" pitchFamily="18" charset="0"/>
              </a:rPr>
              <a:t>II </a:t>
            </a:r>
            <a:r>
              <a:rPr lang="ru-RU" sz="2000" dirty="0">
                <a:ea typeface="Times New Roman" panose="02020603050405020304" pitchFamily="18" charset="0"/>
              </a:rPr>
              <a:t>квартал </a:t>
            </a:r>
            <a:r>
              <a:rPr lang="ru-RU" sz="2000" dirty="0" smtClean="0">
                <a:ea typeface="Times New Roman" panose="02020603050405020304" pitchFamily="18" charset="0"/>
              </a:rPr>
              <a:t>2025 </a:t>
            </a:r>
            <a:r>
              <a:rPr lang="ru-RU" sz="2000" dirty="0">
                <a:ea typeface="Times New Roman" panose="02020603050405020304" pitchFamily="18" charset="0"/>
              </a:rPr>
              <a:t>года</a:t>
            </a:r>
            <a:endParaRPr lang="ru-RU" sz="2000" dirty="0"/>
          </a:p>
        </p:txBody>
      </p:sp>
      <p:sp>
        <p:nvSpPr>
          <p:cNvPr id="26" name="Rectangle 21"/>
          <p:cNvSpPr>
            <a:spLocks noChangeArrowheads="1"/>
          </p:cNvSpPr>
          <p:nvPr/>
        </p:nvSpPr>
        <p:spPr bwMode="auto">
          <a:xfrm>
            <a:off x="1835696" y="4443958"/>
            <a:ext cx="8464550" cy="5958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50000"/>
              </a:schemeClr>
            </a:prstShdw>
          </a:effectLst>
        </p:spPr>
        <p:txBody>
          <a:bodyPr lIns="102361" tIns="51180" rIns="102361" bIns="51180">
            <a:spAutoFit/>
          </a:bodyPr>
          <a:lstStyle/>
          <a:p>
            <a:pPr algn="ctr">
              <a:defRPr/>
            </a:pPr>
            <a:r>
              <a:rPr lang="ru-RU" sz="1600" dirty="0" smtClean="0"/>
              <a:t>25 сентября 2025 </a:t>
            </a:r>
            <a:r>
              <a:rPr lang="ru-RU" sz="1600" dirty="0"/>
              <a:t>года</a:t>
            </a:r>
          </a:p>
          <a:p>
            <a:pPr algn="ctr">
              <a:defRPr/>
            </a:pPr>
            <a:r>
              <a:rPr lang="ru-RU" sz="1600" dirty="0"/>
              <a:t>г. </a:t>
            </a:r>
            <a:r>
              <a:rPr lang="ru-RU" sz="1600" dirty="0" smtClean="0"/>
              <a:t>Тверь</a:t>
            </a:r>
            <a:endParaRPr lang="ru-RU" sz="1600" dirty="0"/>
          </a:p>
        </p:txBody>
      </p:sp>
      <p:sp>
        <p:nvSpPr>
          <p:cNvPr id="4106" name="TextBox 6"/>
          <p:cNvSpPr txBox="1">
            <a:spLocks noChangeArrowheads="1"/>
          </p:cNvSpPr>
          <p:nvPr/>
        </p:nvSpPr>
        <p:spPr bwMode="auto">
          <a:xfrm>
            <a:off x="827584" y="0"/>
            <a:ext cx="1751012" cy="719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9" tIns="36005" rIns="72009" bIns="36005">
            <a:spAutoFit/>
          </a:bodyPr>
          <a:lstStyle/>
          <a:p>
            <a:pPr algn="ctr"/>
            <a:r>
              <a:rPr lang="ru-RU" altLang="ru-RU" sz="1400" dirty="0"/>
              <a:t>РОСТЕХНАДЗОР</a:t>
            </a:r>
          </a:p>
          <a:p>
            <a:pPr algn="ctr"/>
            <a:r>
              <a:rPr lang="ru-RU" altLang="ru-RU" sz="1400" dirty="0"/>
              <a:t>Центральное Управление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0" y="735806"/>
            <a:ext cx="9144000" cy="4407694"/>
          </a:xfrm>
          <a:prstGeom prst="rect">
            <a:avLst/>
          </a:prstGeom>
          <a:noFill/>
          <a:ln w="127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0" y="1"/>
            <a:ext cx="2843213" cy="735806"/>
          </a:xfrm>
          <a:prstGeom prst="rect">
            <a:avLst/>
          </a:prstGeom>
          <a:noFill/>
          <a:ln w="12700">
            <a:solidFill>
              <a:srgbClr val="33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pic>
        <p:nvPicPr>
          <p:cNvPr id="4112" name="Рисунок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8682" y="2458505"/>
            <a:ext cx="2519363" cy="105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1" y="21877"/>
            <a:ext cx="607422" cy="68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4A5D9A-21BC-47A8-AE91-E26E7FC902E8}" type="slidenum">
              <a:rPr lang="en-US" altLang="ru-RU" smtClean="0"/>
              <a:pPr>
                <a:defRPr/>
              </a:pPr>
              <a:t>1</a:t>
            </a:fld>
            <a:endParaRPr lang="en-US" altLang="ru-RU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28CF3FDA-5A7E-43F3-8092-84BE47E03A40}"/>
              </a:ext>
            </a:extLst>
          </p:cNvPr>
          <p:cNvSpPr txBox="1"/>
          <p:nvPr/>
        </p:nvSpPr>
        <p:spPr>
          <a:xfrm>
            <a:off x="3206229" y="267439"/>
            <a:ext cx="5616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Ковтунов Илья Вячеславович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-2" r="3498" b="1"/>
          <a:stretch/>
        </p:blipFill>
        <p:spPr>
          <a:xfrm>
            <a:off x="158682" y="939540"/>
            <a:ext cx="2537993" cy="116769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45" y="3811220"/>
            <a:ext cx="2678045" cy="1007560"/>
          </a:xfrm>
          <a:prstGeom prst="rect">
            <a:avLst/>
          </a:prstGeom>
        </p:spPr>
      </p:pic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1"/>
            <a:ext cx="9144000" cy="735807"/>
          </a:xfrm>
          <a:prstGeom prst="rect">
            <a:avLst/>
          </a:prstGeom>
          <a:gradFill flip="none" rotWithShape="1">
            <a:gsLst>
              <a:gs pos="0">
                <a:srgbClr val="3366CC">
                  <a:tint val="66000"/>
                  <a:satMod val="160000"/>
                </a:srgbClr>
              </a:gs>
              <a:gs pos="50000">
                <a:srgbClr val="3366CC">
                  <a:tint val="44500"/>
                  <a:satMod val="160000"/>
                </a:srgbClr>
              </a:gs>
              <a:gs pos="100000">
                <a:srgbClr val="3366CC">
                  <a:tint val="23500"/>
                  <a:satMod val="160000"/>
                </a:srgbClr>
              </a:gs>
            </a:gsLst>
            <a:lin ang="5400000" scaled="1"/>
            <a:tileRect/>
          </a:gradFill>
          <a:ln w="12700">
            <a:solidFill>
              <a:srgbClr val="33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6163" name="Rectangle 19"/>
          <p:cNvSpPr>
            <a:spLocks noChangeArrowheads="1"/>
          </p:cNvSpPr>
          <p:nvPr/>
        </p:nvSpPr>
        <p:spPr bwMode="auto">
          <a:xfrm>
            <a:off x="22225" y="2650333"/>
            <a:ext cx="9144000" cy="3803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50000"/>
              </a:schemeClr>
            </a:prstShdw>
          </a:effectLst>
        </p:spPr>
        <p:txBody>
          <a:bodyPr lIns="102361" tIns="51180" rIns="102361" bIns="51180">
            <a:spAutoFit/>
          </a:bodyPr>
          <a:lstStyle/>
          <a:p>
            <a:pPr algn="ctr">
              <a:defRPr/>
            </a:pPr>
            <a:endParaRPr lang="ru-RU" b="0" i="1" dirty="0">
              <a:solidFill>
                <a:schemeClr val="bg2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0" y="1"/>
            <a:ext cx="2843213" cy="735807"/>
          </a:xfrm>
          <a:prstGeom prst="rect">
            <a:avLst/>
          </a:prstGeom>
          <a:noFill/>
          <a:ln w="12700">
            <a:solidFill>
              <a:srgbClr val="33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0" y="735807"/>
            <a:ext cx="9144000" cy="4407694"/>
          </a:xfrm>
          <a:prstGeom prst="rect">
            <a:avLst/>
          </a:prstGeom>
          <a:noFill/>
          <a:ln w="127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49" name="TextBox 6"/>
          <p:cNvSpPr txBox="1">
            <a:spLocks noChangeArrowheads="1"/>
          </p:cNvSpPr>
          <p:nvPr/>
        </p:nvSpPr>
        <p:spPr bwMode="auto">
          <a:xfrm>
            <a:off x="827584" y="0"/>
            <a:ext cx="1751012" cy="719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9" tIns="36005" rIns="72009" bIns="36005">
            <a:spAutoFit/>
          </a:bodyPr>
          <a:lstStyle/>
          <a:p>
            <a:pPr algn="ctr"/>
            <a:r>
              <a:rPr lang="ru-RU" altLang="ru-RU" sz="1400" dirty="0"/>
              <a:t>РОСТЕХНАДЗОР</a:t>
            </a:r>
          </a:p>
          <a:p>
            <a:pPr algn="ctr"/>
            <a:r>
              <a:rPr lang="ru-RU" altLang="ru-RU" sz="1400" dirty="0"/>
              <a:t>Центральное Управление</a:t>
            </a:r>
          </a:p>
        </p:txBody>
      </p:sp>
      <p:sp>
        <p:nvSpPr>
          <p:cNvPr id="50" name="TextBox 11"/>
          <p:cNvSpPr txBox="1">
            <a:spLocks noChangeArrowheads="1"/>
          </p:cNvSpPr>
          <p:nvPr/>
        </p:nvSpPr>
        <p:spPr bwMode="auto">
          <a:xfrm>
            <a:off x="2915816" y="0"/>
            <a:ext cx="622818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altLang="ru-RU" dirty="0"/>
              <a:t>Общее количество поднадзорных объектов по направлению государственного энергетического надзора</a:t>
            </a:r>
          </a:p>
        </p:txBody>
      </p:sp>
      <p:pic>
        <p:nvPicPr>
          <p:cNvPr id="51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1" y="21877"/>
            <a:ext cx="607422" cy="68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Прямоугольник 27"/>
          <p:cNvSpPr/>
          <p:nvPr/>
        </p:nvSpPr>
        <p:spPr>
          <a:xfrm>
            <a:off x="395536" y="915566"/>
            <a:ext cx="8748464" cy="4196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200"/>
              </a:lnSpc>
              <a:buClr>
                <a:srgbClr val="3366FF"/>
              </a:buClr>
              <a:defRPr/>
            </a:pPr>
            <a:r>
              <a:rPr lang="ru-RU" sz="2000" dirty="0">
                <a:solidFill>
                  <a:srgbClr val="0070C0"/>
                </a:solidFill>
              </a:rPr>
              <a:t>Всего на территории Тверской области </a:t>
            </a:r>
            <a:r>
              <a:rPr lang="ru-RU" sz="2000" dirty="0" smtClean="0">
                <a:solidFill>
                  <a:srgbClr val="0070C0"/>
                </a:solidFill>
              </a:rPr>
              <a:t>1148 </a:t>
            </a:r>
            <a:r>
              <a:rPr lang="ru-RU" sz="2000" u="none" strike="noStrike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u="none" strike="noStrike" dirty="0">
                <a:solidFill>
                  <a:srgbClr val="0070C0"/>
                </a:solidFill>
                <a:effectLst/>
                <a:latin typeface="Times New Roman" panose="02020603050405020304" pitchFamily="18" charset="0"/>
              </a:rPr>
              <a:t>поднадзорных </a:t>
            </a:r>
            <a:r>
              <a:rPr lang="ru-RU" sz="2000" u="none" strike="noStrike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</a:rPr>
              <a:t>организаций, из них:</a:t>
            </a:r>
          </a:p>
          <a:p>
            <a:pPr>
              <a:lnSpc>
                <a:spcPts val="3200"/>
              </a:lnSpc>
              <a:buClr>
                <a:srgbClr val="3366FF"/>
              </a:buClr>
              <a:defRPr/>
            </a:pPr>
            <a:r>
              <a:rPr lang="ru-RU" sz="2000" dirty="0" smtClean="0">
                <a:solidFill>
                  <a:srgbClr val="0070C0"/>
                </a:solidFill>
              </a:rPr>
              <a:t>высокой категории риска </a:t>
            </a:r>
            <a:r>
              <a:rPr lang="ru-RU" sz="2000" dirty="0">
                <a:solidFill>
                  <a:srgbClr val="0070C0"/>
                </a:solidFill>
              </a:rPr>
              <a:t>– </a:t>
            </a:r>
            <a:r>
              <a:rPr lang="ru-RU" sz="2000" dirty="0" smtClean="0">
                <a:solidFill>
                  <a:srgbClr val="0070C0"/>
                </a:solidFill>
              </a:rPr>
              <a:t>16</a:t>
            </a:r>
          </a:p>
          <a:p>
            <a:pPr>
              <a:lnSpc>
                <a:spcPts val="3200"/>
              </a:lnSpc>
              <a:buClr>
                <a:srgbClr val="3366FF"/>
              </a:buClr>
              <a:defRPr/>
            </a:pPr>
            <a:r>
              <a:rPr lang="ru-RU" sz="2000" u="none" strike="noStrike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</a:rPr>
              <a:t>значительной категории риска – 9</a:t>
            </a:r>
          </a:p>
          <a:p>
            <a:pPr>
              <a:lnSpc>
                <a:spcPts val="3200"/>
              </a:lnSpc>
              <a:buClr>
                <a:srgbClr val="3366FF"/>
              </a:buClr>
              <a:defRPr/>
            </a:pPr>
            <a:r>
              <a:rPr lang="ru-RU" sz="2000" dirty="0">
                <a:solidFill>
                  <a:srgbClr val="0070C0"/>
                </a:solidFill>
              </a:rPr>
              <a:t>с</a:t>
            </a:r>
            <a:r>
              <a:rPr lang="ru-RU" sz="2000" dirty="0" smtClean="0">
                <a:solidFill>
                  <a:srgbClr val="0070C0"/>
                </a:solidFill>
              </a:rPr>
              <a:t>редней категории </a:t>
            </a:r>
            <a:r>
              <a:rPr lang="ru-RU" sz="2000" dirty="0">
                <a:solidFill>
                  <a:srgbClr val="0070C0"/>
                </a:solidFill>
              </a:rPr>
              <a:t>риска </a:t>
            </a:r>
            <a:r>
              <a:rPr lang="ru-RU" sz="2000" dirty="0" smtClean="0">
                <a:solidFill>
                  <a:srgbClr val="0070C0"/>
                </a:solidFill>
              </a:rPr>
              <a:t>– 175</a:t>
            </a:r>
          </a:p>
          <a:p>
            <a:pPr>
              <a:lnSpc>
                <a:spcPts val="3200"/>
              </a:lnSpc>
              <a:buClr>
                <a:srgbClr val="3366FF"/>
              </a:buClr>
              <a:defRPr/>
            </a:pPr>
            <a:r>
              <a:rPr lang="ru-RU" sz="2000" dirty="0" smtClean="0">
                <a:solidFill>
                  <a:srgbClr val="0070C0"/>
                </a:solidFill>
              </a:rPr>
              <a:t>умеренной </a:t>
            </a:r>
            <a:r>
              <a:rPr lang="ru-RU" sz="2000" dirty="0">
                <a:solidFill>
                  <a:srgbClr val="0070C0"/>
                </a:solidFill>
              </a:rPr>
              <a:t>категории риска </a:t>
            </a:r>
            <a:r>
              <a:rPr lang="ru-RU" sz="2000" dirty="0" smtClean="0">
                <a:solidFill>
                  <a:srgbClr val="0070C0"/>
                </a:solidFill>
              </a:rPr>
              <a:t>– 819</a:t>
            </a:r>
          </a:p>
          <a:p>
            <a:pPr>
              <a:lnSpc>
                <a:spcPts val="3200"/>
              </a:lnSpc>
              <a:buClr>
                <a:srgbClr val="3366FF"/>
              </a:buClr>
              <a:defRPr/>
            </a:pPr>
            <a:r>
              <a:rPr lang="ru-RU" sz="2000" dirty="0" smtClean="0">
                <a:solidFill>
                  <a:srgbClr val="0070C0"/>
                </a:solidFill>
              </a:rPr>
              <a:t>низкой </a:t>
            </a:r>
            <a:r>
              <a:rPr lang="ru-RU" sz="2000" dirty="0">
                <a:solidFill>
                  <a:srgbClr val="0070C0"/>
                </a:solidFill>
              </a:rPr>
              <a:t>категории риска – </a:t>
            </a:r>
            <a:r>
              <a:rPr lang="ru-RU" sz="2000" dirty="0" smtClean="0">
                <a:solidFill>
                  <a:srgbClr val="0070C0"/>
                </a:solidFill>
              </a:rPr>
              <a:t>129</a:t>
            </a:r>
            <a:endParaRPr lang="ru-RU" sz="2000" dirty="0">
              <a:solidFill>
                <a:srgbClr val="0070C0"/>
              </a:solidFill>
            </a:endParaRPr>
          </a:p>
          <a:p>
            <a:pPr>
              <a:lnSpc>
                <a:spcPts val="3200"/>
              </a:lnSpc>
              <a:buClr>
                <a:srgbClr val="3366FF"/>
              </a:buClr>
              <a:defRPr/>
            </a:pPr>
            <a:endParaRPr lang="ru-RU" sz="2000" dirty="0" smtClean="0">
              <a:solidFill>
                <a:srgbClr val="0070C0"/>
              </a:solidFill>
            </a:endParaRPr>
          </a:p>
          <a:p>
            <a:pPr>
              <a:lnSpc>
                <a:spcPts val="3200"/>
              </a:lnSpc>
              <a:buClr>
                <a:srgbClr val="3366FF"/>
              </a:buClr>
              <a:defRPr/>
            </a:pPr>
            <a:endParaRPr lang="ru-RU" sz="2000" dirty="0">
              <a:solidFill>
                <a:srgbClr val="0070C0"/>
              </a:solidFill>
            </a:endParaRPr>
          </a:p>
          <a:p>
            <a:pPr>
              <a:lnSpc>
                <a:spcPts val="3200"/>
              </a:lnSpc>
              <a:buClr>
                <a:srgbClr val="3366FF"/>
              </a:buClr>
              <a:defRPr/>
            </a:pPr>
            <a:r>
              <a:rPr lang="ru-RU" sz="2000" dirty="0" smtClean="0">
                <a:solidFill>
                  <a:srgbClr val="0070C0"/>
                </a:solidFill>
              </a:rPr>
              <a:t> </a:t>
            </a:r>
            <a:endParaRPr lang="ru-RU" sz="2000" u="none" strike="noStrike" dirty="0">
              <a:solidFill>
                <a:srgbClr val="0070C0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4A5D9A-21BC-47A8-AE91-E26E7FC902E8}" type="slidenum">
              <a:rPr lang="en-US" altLang="ru-RU" sz="1400" smtClean="0"/>
              <a:pPr>
                <a:defRPr/>
              </a:pPr>
              <a:t>2</a:t>
            </a:fld>
            <a:endParaRPr lang="en-US" altLang="ru-RU" sz="1400" dirty="0"/>
          </a:p>
        </p:txBody>
      </p:sp>
    </p:spTree>
    <p:extLst>
      <p:ext uri="{BB962C8B-B14F-4D97-AF65-F5344CB8AC3E}">
        <p14:creationId xmlns:p14="http://schemas.microsoft.com/office/powerpoint/2010/main" val="1439654883"/>
      </p:ext>
    </p:extLst>
  </p:cSld>
  <p:clrMapOvr>
    <a:masterClrMapping/>
  </p:clrMapOvr>
  <p:transition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1"/>
            <a:ext cx="9144000" cy="735807"/>
          </a:xfrm>
          <a:prstGeom prst="rect">
            <a:avLst/>
          </a:prstGeom>
          <a:gradFill flip="none" rotWithShape="1">
            <a:gsLst>
              <a:gs pos="0">
                <a:srgbClr val="3366CC">
                  <a:tint val="66000"/>
                  <a:satMod val="160000"/>
                </a:srgbClr>
              </a:gs>
              <a:gs pos="50000">
                <a:srgbClr val="3366CC">
                  <a:tint val="44500"/>
                  <a:satMod val="160000"/>
                </a:srgbClr>
              </a:gs>
              <a:gs pos="100000">
                <a:srgbClr val="3366CC">
                  <a:tint val="23500"/>
                  <a:satMod val="160000"/>
                </a:srgbClr>
              </a:gs>
            </a:gsLst>
            <a:lin ang="5400000" scaled="1"/>
            <a:tileRect/>
          </a:gradFill>
          <a:ln w="12700">
            <a:solidFill>
              <a:srgbClr val="33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6163" name="Rectangle 19"/>
          <p:cNvSpPr>
            <a:spLocks noChangeArrowheads="1"/>
          </p:cNvSpPr>
          <p:nvPr/>
        </p:nvSpPr>
        <p:spPr bwMode="auto">
          <a:xfrm>
            <a:off x="22225" y="2650333"/>
            <a:ext cx="9144000" cy="3803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50000"/>
              </a:schemeClr>
            </a:prstShdw>
          </a:effectLst>
        </p:spPr>
        <p:txBody>
          <a:bodyPr lIns="102361" tIns="51180" rIns="102361" bIns="51180">
            <a:spAutoFit/>
          </a:bodyPr>
          <a:lstStyle/>
          <a:p>
            <a:pPr algn="ctr">
              <a:defRPr/>
            </a:pPr>
            <a:endParaRPr lang="ru-RU" b="0" i="1" dirty="0">
              <a:solidFill>
                <a:schemeClr val="bg2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0" y="1"/>
            <a:ext cx="2843213" cy="735807"/>
          </a:xfrm>
          <a:prstGeom prst="rect">
            <a:avLst/>
          </a:prstGeom>
          <a:noFill/>
          <a:ln w="12700">
            <a:solidFill>
              <a:srgbClr val="33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0" y="735807"/>
            <a:ext cx="9144000" cy="4407694"/>
          </a:xfrm>
          <a:prstGeom prst="rect">
            <a:avLst/>
          </a:prstGeom>
          <a:noFill/>
          <a:ln w="127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49" name="TextBox 6"/>
          <p:cNvSpPr txBox="1">
            <a:spLocks noChangeArrowheads="1"/>
          </p:cNvSpPr>
          <p:nvPr/>
        </p:nvSpPr>
        <p:spPr bwMode="auto">
          <a:xfrm>
            <a:off x="827584" y="0"/>
            <a:ext cx="1751012" cy="719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9" tIns="36005" rIns="72009" bIns="36005">
            <a:spAutoFit/>
          </a:bodyPr>
          <a:lstStyle/>
          <a:p>
            <a:pPr algn="ctr"/>
            <a:r>
              <a:rPr lang="ru-RU" altLang="ru-RU" sz="1400" dirty="0"/>
              <a:t>РОСТЕХНАДЗОР</a:t>
            </a:r>
          </a:p>
          <a:p>
            <a:pPr algn="ctr"/>
            <a:r>
              <a:rPr lang="ru-RU" altLang="ru-RU" sz="1400" dirty="0"/>
              <a:t>Центральное Управление</a:t>
            </a:r>
          </a:p>
        </p:txBody>
      </p:sp>
      <p:sp>
        <p:nvSpPr>
          <p:cNvPr id="50" name="TextBox 11"/>
          <p:cNvSpPr txBox="1">
            <a:spLocks noChangeArrowheads="1"/>
          </p:cNvSpPr>
          <p:nvPr/>
        </p:nvSpPr>
        <p:spPr bwMode="auto">
          <a:xfrm>
            <a:off x="2915816" y="195486"/>
            <a:ext cx="622818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altLang="ru-RU" dirty="0" smtClean="0"/>
              <a:t>Количество проведённых проверок</a:t>
            </a:r>
            <a:endParaRPr lang="ru-RU" altLang="ru-RU" dirty="0"/>
          </a:p>
        </p:txBody>
      </p:sp>
      <p:pic>
        <p:nvPicPr>
          <p:cNvPr id="51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1" y="21877"/>
            <a:ext cx="607422" cy="68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2" name="Диаграмма 11"/>
          <p:cNvGraphicFramePr/>
          <p:nvPr>
            <p:extLst>
              <p:ext uri="{D42A27DB-BD31-4B8C-83A1-F6EECF244321}">
                <p14:modId xmlns:p14="http://schemas.microsoft.com/office/powerpoint/2010/main" val="4074312591"/>
              </p:ext>
            </p:extLst>
          </p:nvPr>
        </p:nvGraphicFramePr>
        <p:xfrm>
          <a:off x="695296" y="743967"/>
          <a:ext cx="8053168" cy="4132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4A5D9A-21BC-47A8-AE91-E26E7FC902E8}" type="slidenum">
              <a:rPr lang="en-US" altLang="ru-RU" smtClean="0"/>
              <a:pPr>
                <a:defRPr/>
              </a:pPr>
              <a:t>3</a:t>
            </a:fld>
            <a:endParaRPr lang="en-US" altLang="ru-RU" dirty="0"/>
          </a:p>
        </p:txBody>
      </p:sp>
    </p:spTree>
    <p:extLst>
      <p:ext uri="{BB962C8B-B14F-4D97-AF65-F5344CB8AC3E}">
        <p14:creationId xmlns:p14="http://schemas.microsoft.com/office/powerpoint/2010/main" val="3423415236"/>
      </p:ext>
    </p:extLst>
  </p:cSld>
  <p:clrMapOvr>
    <a:masterClrMapping/>
  </p:clrMapOvr>
  <p:transition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1"/>
            <a:ext cx="9144000" cy="735807"/>
          </a:xfrm>
          <a:prstGeom prst="rect">
            <a:avLst/>
          </a:prstGeom>
          <a:gradFill flip="none" rotWithShape="1">
            <a:gsLst>
              <a:gs pos="0">
                <a:srgbClr val="3366CC">
                  <a:tint val="66000"/>
                  <a:satMod val="160000"/>
                </a:srgbClr>
              </a:gs>
              <a:gs pos="50000">
                <a:srgbClr val="3366CC">
                  <a:tint val="44500"/>
                  <a:satMod val="160000"/>
                </a:srgbClr>
              </a:gs>
              <a:gs pos="100000">
                <a:srgbClr val="3366CC">
                  <a:tint val="23500"/>
                  <a:satMod val="160000"/>
                </a:srgbClr>
              </a:gs>
            </a:gsLst>
            <a:lin ang="5400000" scaled="1"/>
            <a:tileRect/>
          </a:gradFill>
          <a:ln w="12700">
            <a:solidFill>
              <a:srgbClr val="33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6163" name="Rectangle 19"/>
          <p:cNvSpPr>
            <a:spLocks noChangeArrowheads="1"/>
          </p:cNvSpPr>
          <p:nvPr/>
        </p:nvSpPr>
        <p:spPr bwMode="auto">
          <a:xfrm>
            <a:off x="22225" y="2650333"/>
            <a:ext cx="9144000" cy="3803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50000"/>
              </a:schemeClr>
            </a:prstShdw>
          </a:effectLst>
        </p:spPr>
        <p:txBody>
          <a:bodyPr lIns="102361" tIns="51180" rIns="102361" bIns="51180">
            <a:spAutoFit/>
          </a:bodyPr>
          <a:lstStyle/>
          <a:p>
            <a:pPr algn="ctr">
              <a:defRPr/>
            </a:pPr>
            <a:endParaRPr lang="ru-RU" b="0" i="1" dirty="0">
              <a:solidFill>
                <a:schemeClr val="bg2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0" y="1"/>
            <a:ext cx="2843213" cy="735807"/>
          </a:xfrm>
          <a:prstGeom prst="rect">
            <a:avLst/>
          </a:prstGeom>
          <a:noFill/>
          <a:ln w="12700">
            <a:solidFill>
              <a:srgbClr val="33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0" y="735807"/>
            <a:ext cx="9144000" cy="4407694"/>
          </a:xfrm>
          <a:prstGeom prst="rect">
            <a:avLst/>
          </a:prstGeom>
          <a:noFill/>
          <a:ln w="127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49" name="TextBox 6"/>
          <p:cNvSpPr txBox="1">
            <a:spLocks noChangeArrowheads="1"/>
          </p:cNvSpPr>
          <p:nvPr/>
        </p:nvSpPr>
        <p:spPr bwMode="auto">
          <a:xfrm>
            <a:off x="827584" y="0"/>
            <a:ext cx="1751012" cy="719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9" tIns="36005" rIns="72009" bIns="36005">
            <a:spAutoFit/>
          </a:bodyPr>
          <a:lstStyle/>
          <a:p>
            <a:pPr algn="ctr"/>
            <a:r>
              <a:rPr lang="ru-RU" altLang="ru-RU" sz="1400" dirty="0"/>
              <a:t>РОСТЕХНАДЗОР</a:t>
            </a:r>
          </a:p>
          <a:p>
            <a:pPr algn="ctr"/>
            <a:r>
              <a:rPr lang="ru-RU" altLang="ru-RU" sz="1400" dirty="0"/>
              <a:t>Центральное Управление</a:t>
            </a:r>
          </a:p>
        </p:txBody>
      </p:sp>
      <p:sp>
        <p:nvSpPr>
          <p:cNvPr id="50" name="TextBox 11"/>
          <p:cNvSpPr txBox="1">
            <a:spLocks noChangeArrowheads="1"/>
          </p:cNvSpPr>
          <p:nvPr/>
        </p:nvSpPr>
        <p:spPr bwMode="auto">
          <a:xfrm>
            <a:off x="2915816" y="0"/>
            <a:ext cx="622818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altLang="ru-RU" sz="1800" dirty="0">
                <a:solidFill>
                  <a:srgbClr val="0000BF"/>
                </a:solidFill>
              </a:rPr>
              <a:t>Основные нарушения, выявленные при подготовке к работе в осенне-зимний период:</a:t>
            </a:r>
          </a:p>
        </p:txBody>
      </p:sp>
      <p:pic>
        <p:nvPicPr>
          <p:cNvPr id="51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1" y="21877"/>
            <a:ext cx="607422" cy="68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4A5D9A-21BC-47A8-AE91-E26E7FC902E8}" type="slidenum">
              <a:rPr lang="en-US" altLang="ru-RU" sz="1400" smtClean="0"/>
              <a:pPr>
                <a:defRPr/>
              </a:pPr>
              <a:t>4</a:t>
            </a:fld>
            <a:endParaRPr lang="en-US" altLang="ru-RU" sz="1400" dirty="0"/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AB5F8918-42D6-4552-BF36-8B8F998E5254}"/>
              </a:ext>
            </a:extLst>
          </p:cNvPr>
          <p:cNvSpPr txBox="1"/>
          <p:nvPr/>
        </p:nvSpPr>
        <p:spPr>
          <a:xfrm>
            <a:off x="22225" y="734786"/>
            <a:ext cx="903649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altLang="ru-RU" sz="1400" dirty="0">
                <a:solidFill>
                  <a:srgbClr val="0000BF"/>
                </a:solidFill>
              </a:rPr>
              <a:t>Основные </a:t>
            </a:r>
            <a:r>
              <a:rPr lang="ru-RU" altLang="ru-RU" sz="1400" dirty="0" smtClean="0">
                <a:solidFill>
                  <a:srgbClr val="0000BF"/>
                </a:solidFill>
              </a:rPr>
              <a:t>причины </a:t>
            </a:r>
            <a:r>
              <a:rPr lang="ru-RU" altLang="ru-RU" sz="1400" dirty="0">
                <a:solidFill>
                  <a:srgbClr val="0000BF"/>
                </a:solidFill>
              </a:rPr>
              <a:t>неготовности муниципальных </a:t>
            </a:r>
            <a:r>
              <a:rPr lang="ru-RU" altLang="ru-RU" sz="1400" dirty="0" smtClean="0">
                <a:solidFill>
                  <a:srgbClr val="0000BF"/>
                </a:solidFill>
              </a:rPr>
              <a:t>образований, установленные при </a:t>
            </a:r>
            <a:r>
              <a:rPr lang="ru-RU" altLang="ru-RU" sz="1400" dirty="0">
                <a:solidFill>
                  <a:srgbClr val="0000BF"/>
                </a:solidFill>
              </a:rPr>
              <a:t>подготовке </a:t>
            </a:r>
            <a:r>
              <a:rPr lang="ru-RU" altLang="ru-RU" sz="1400" dirty="0" smtClean="0">
                <a:solidFill>
                  <a:srgbClr val="0000BF"/>
                </a:solidFill>
              </a:rPr>
              <a:t>к </a:t>
            </a:r>
            <a:r>
              <a:rPr lang="ru-RU" altLang="ru-RU" sz="1400" dirty="0">
                <a:solidFill>
                  <a:srgbClr val="0000BF"/>
                </a:solidFill>
              </a:rPr>
              <a:t>работе в осенне-зимний период: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ru-RU" sz="1400" dirty="0"/>
              <a:t>- </a:t>
            </a:r>
            <a:r>
              <a:rPr lang="ru-RU" sz="1400" dirty="0">
                <a:solidFill>
                  <a:srgbClr val="000000"/>
                </a:solidFill>
                <a:ea typeface="Times New Roman" panose="02020603050405020304" pitchFamily="18" charset="0"/>
                <a:cs typeface="Symbol" panose="05050102010706020507" pitchFamily="18" charset="2"/>
              </a:rPr>
              <a:t>отсутствие документов, подтверждающих соответствии фактического запаса топлива утвержденным нормативам на всех источниках тепловой энергии;</a:t>
            </a:r>
            <a:endParaRPr lang="ru-RU" sz="1400" dirty="0">
              <a:solidFill>
                <a:srgbClr val="00000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Symbol" panose="05050102010706020507" pitchFamily="18" charset="2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ru-RU" sz="1400" dirty="0" err="1">
                <a:solidFill>
                  <a:srgbClr val="000000"/>
                </a:solidFill>
                <a:ea typeface="Times New Roman" panose="02020603050405020304" pitchFamily="18" charset="0"/>
                <a:cs typeface="Symbol" panose="05050102010706020507" pitchFamily="18" charset="2"/>
              </a:rPr>
              <a:t>неустраненные</a:t>
            </a:r>
            <a:r>
              <a:rPr lang="ru-RU" sz="1400" dirty="0">
                <a:solidFill>
                  <a:srgbClr val="000000"/>
                </a:solidFill>
                <a:ea typeface="Times New Roman" panose="02020603050405020304" pitchFamily="18" charset="0"/>
                <a:cs typeface="Symbol" panose="05050102010706020507" pitchFamily="18" charset="2"/>
              </a:rPr>
              <a:t> предписания;</a:t>
            </a:r>
            <a:endParaRPr lang="ru-RU" sz="1400" dirty="0">
              <a:solidFill>
                <a:srgbClr val="00000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Symbol" panose="05050102010706020507" pitchFamily="18" charset="2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ru-RU" sz="1400" dirty="0">
                <a:solidFill>
                  <a:srgbClr val="000000"/>
                </a:solidFill>
                <a:ea typeface="Times New Roman" panose="02020603050405020304" pitchFamily="18" charset="0"/>
                <a:cs typeface="Symbol" panose="05050102010706020507" pitchFamily="18" charset="2"/>
              </a:rPr>
              <a:t>эксплуатация теплоэнергетического оборудования сверх ресурса.</a:t>
            </a:r>
            <a:endParaRPr lang="ru-RU" sz="1400" dirty="0">
              <a:solidFill>
                <a:srgbClr val="000000"/>
              </a:solidFill>
              <a:effectLst/>
              <a:latin typeface="Arial Unicode MS" panose="020B0604020202020204" pitchFamily="34" charset="-128"/>
              <a:ea typeface="Arial Unicode MS" panose="020B0604020202020204" pitchFamily="34" charset="-128"/>
              <a:cs typeface="Symbol" panose="05050102010706020507" pitchFamily="18" charset="2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D4A58BD7-5DD3-4611-A444-3A7748B0453A}"/>
              </a:ext>
            </a:extLst>
          </p:cNvPr>
          <p:cNvSpPr txBox="1"/>
          <p:nvPr/>
        </p:nvSpPr>
        <p:spPr>
          <a:xfrm>
            <a:off x="73273" y="2970649"/>
            <a:ext cx="9036496" cy="1708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ru-RU" sz="1400" dirty="0">
                <a:solidFill>
                  <a:srgbClr val="FF0000"/>
                </a:solidFill>
              </a:rPr>
              <a:t>Основные нарушения выявленные при подготовке предприятий в сфере теплоснабжения к работе в осенне-зимний период: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1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- несвоевременное проведение </a:t>
            </a:r>
            <a:r>
              <a:rPr lang="ru-RU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работ по диагностированию и </a:t>
            </a:r>
            <a:r>
              <a:rPr lang="ru-RU" sz="1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ремонту теплотехнического оборудования;</a:t>
            </a:r>
            <a:endParaRPr lang="ru-RU" sz="1100" dirty="0">
              <a:solidFill>
                <a:srgbClr val="000000"/>
              </a:solidFill>
              <a:latin typeface="Arial Unicode MS" panose="020B0604020202020204" pitchFamily="34" charset="-128"/>
              <a:ea typeface="Arial Unicode MS" panose="020B0604020202020204" pitchFamily="34" charset="-128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1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- отсутствие </a:t>
            </a:r>
            <a:r>
              <a:rPr lang="ru-RU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продления срока эксплуатации теплоэнергетического оборудования;</a:t>
            </a:r>
            <a:endParaRPr lang="ru-RU" sz="1100" dirty="0">
              <a:solidFill>
                <a:srgbClr val="000000"/>
              </a:solidFill>
              <a:latin typeface="Arial Unicode MS" panose="020B0604020202020204" pitchFamily="34" charset="-128"/>
              <a:ea typeface="Arial Unicode MS" panose="020B0604020202020204" pitchFamily="34" charset="-128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1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- отсутствие </a:t>
            </a:r>
            <a:r>
              <a:rPr lang="ru-RU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режимно-наладочных </a:t>
            </a:r>
            <a:r>
              <a:rPr lang="ru-RU" sz="14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испытаний; </a:t>
            </a:r>
            <a:endParaRPr lang="ru-RU" sz="1100" dirty="0">
              <a:solidFill>
                <a:srgbClr val="000000"/>
              </a:solidFill>
              <a:latin typeface="Arial Unicode MS" panose="020B0604020202020204" pitchFamily="34" charset="-128"/>
              <a:ea typeface="Arial Unicode MS" panose="020B0604020202020204" pitchFamily="34" charset="-128"/>
            </a:endParaRPr>
          </a:p>
          <a:p>
            <a:r>
              <a:rPr lang="ru-RU" sz="1400" dirty="0" smtClean="0">
                <a:ea typeface="Times New Roman" panose="02020603050405020304" pitchFamily="18" charset="0"/>
              </a:rPr>
              <a:t>- отсутствие </a:t>
            </a:r>
            <a:r>
              <a:rPr lang="ru-RU" sz="1400" dirty="0">
                <a:ea typeface="Times New Roman" panose="02020603050405020304" pitchFamily="18" charset="0"/>
              </a:rPr>
              <a:t>нормативных запасов резервного топлива </a:t>
            </a:r>
            <a:r>
              <a:rPr lang="ru-RU" sz="1400" dirty="0" smtClean="0">
                <a:ea typeface="Times New Roman" panose="02020603050405020304" pitchFamily="18" charset="0"/>
              </a:rPr>
              <a:t>на источниках тепла</a:t>
            </a:r>
            <a:r>
              <a:rPr lang="ru-RU" sz="1400" dirty="0" smtClean="0">
                <a:solidFill>
                  <a:srgbClr val="000000"/>
                </a:solidFill>
              </a:rPr>
              <a:t>.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535945558"/>
      </p:ext>
    </p:extLst>
  </p:cSld>
  <p:clrMapOvr>
    <a:masterClrMapping/>
  </p:clrMapOvr>
  <p:transition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1"/>
            <a:ext cx="9144000" cy="735807"/>
          </a:xfrm>
          <a:prstGeom prst="rect">
            <a:avLst/>
          </a:prstGeom>
          <a:gradFill flip="none" rotWithShape="1">
            <a:gsLst>
              <a:gs pos="0">
                <a:srgbClr val="3366CC">
                  <a:tint val="66000"/>
                  <a:satMod val="160000"/>
                </a:srgbClr>
              </a:gs>
              <a:gs pos="50000">
                <a:srgbClr val="3366CC">
                  <a:tint val="44500"/>
                  <a:satMod val="160000"/>
                </a:srgbClr>
              </a:gs>
              <a:gs pos="100000">
                <a:srgbClr val="3366CC">
                  <a:tint val="23500"/>
                  <a:satMod val="160000"/>
                </a:srgbClr>
              </a:gs>
            </a:gsLst>
            <a:lin ang="5400000" scaled="1"/>
            <a:tileRect/>
          </a:gradFill>
          <a:ln w="12700">
            <a:solidFill>
              <a:srgbClr val="33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6163" name="Rectangle 19"/>
          <p:cNvSpPr>
            <a:spLocks noChangeArrowheads="1"/>
          </p:cNvSpPr>
          <p:nvPr/>
        </p:nvSpPr>
        <p:spPr bwMode="auto">
          <a:xfrm>
            <a:off x="22225" y="2650333"/>
            <a:ext cx="9144000" cy="3803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50000"/>
              </a:schemeClr>
            </a:prstShdw>
          </a:effectLst>
        </p:spPr>
        <p:txBody>
          <a:bodyPr lIns="102361" tIns="51180" rIns="102361" bIns="51180">
            <a:spAutoFit/>
          </a:bodyPr>
          <a:lstStyle/>
          <a:p>
            <a:pPr algn="ctr">
              <a:defRPr/>
            </a:pPr>
            <a:endParaRPr lang="ru-RU" b="0" i="1" dirty="0">
              <a:solidFill>
                <a:schemeClr val="bg2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0" y="1"/>
            <a:ext cx="2843213" cy="735807"/>
          </a:xfrm>
          <a:prstGeom prst="rect">
            <a:avLst/>
          </a:prstGeom>
          <a:noFill/>
          <a:ln w="12700">
            <a:solidFill>
              <a:srgbClr val="33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0" y="735807"/>
            <a:ext cx="9144000" cy="4407694"/>
          </a:xfrm>
          <a:prstGeom prst="rect">
            <a:avLst/>
          </a:prstGeom>
          <a:noFill/>
          <a:ln w="127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49" name="TextBox 6"/>
          <p:cNvSpPr txBox="1">
            <a:spLocks noChangeArrowheads="1"/>
          </p:cNvSpPr>
          <p:nvPr/>
        </p:nvSpPr>
        <p:spPr bwMode="auto">
          <a:xfrm>
            <a:off x="827584" y="0"/>
            <a:ext cx="1751012" cy="719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9" tIns="36005" rIns="72009" bIns="36005">
            <a:spAutoFit/>
          </a:bodyPr>
          <a:lstStyle/>
          <a:p>
            <a:pPr algn="ctr"/>
            <a:r>
              <a:rPr lang="ru-RU" altLang="ru-RU" sz="1400" dirty="0"/>
              <a:t>РОСТЕХНАДЗОР</a:t>
            </a:r>
          </a:p>
          <a:p>
            <a:pPr algn="ctr"/>
            <a:r>
              <a:rPr lang="ru-RU" altLang="ru-RU" sz="1400" dirty="0"/>
              <a:t>Центральное Управление</a:t>
            </a:r>
          </a:p>
        </p:txBody>
      </p:sp>
      <p:sp>
        <p:nvSpPr>
          <p:cNvPr id="50" name="TextBox 11"/>
          <p:cNvSpPr txBox="1">
            <a:spLocks noChangeArrowheads="1"/>
          </p:cNvSpPr>
          <p:nvPr/>
        </p:nvSpPr>
        <p:spPr bwMode="auto">
          <a:xfrm>
            <a:off x="2843213" y="0"/>
            <a:ext cx="6300787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altLang="ru-RU" sz="1600" dirty="0"/>
              <a:t>Оценка готовности муниципальных образований Центрального управления к осенне-зимнему периоду   </a:t>
            </a:r>
            <a:r>
              <a:rPr lang="ru-RU" altLang="ru-RU" sz="1600" dirty="0" smtClean="0"/>
              <a:t>2024 </a:t>
            </a:r>
            <a:r>
              <a:rPr lang="ru-RU" altLang="ru-RU" sz="1600" dirty="0"/>
              <a:t>– </a:t>
            </a:r>
            <a:r>
              <a:rPr lang="ru-RU" altLang="ru-RU" sz="1600" dirty="0" smtClean="0"/>
              <a:t>2025 </a:t>
            </a:r>
            <a:r>
              <a:rPr lang="ru-RU" altLang="ru-RU" sz="1600" dirty="0"/>
              <a:t>гг.</a:t>
            </a:r>
          </a:p>
          <a:p>
            <a:pPr algn="ctr"/>
            <a:endParaRPr lang="ru-RU" altLang="ru-RU" dirty="0"/>
          </a:p>
        </p:txBody>
      </p:sp>
      <p:pic>
        <p:nvPicPr>
          <p:cNvPr id="51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1" y="21877"/>
            <a:ext cx="607422" cy="68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4A5D9A-21BC-47A8-AE91-E26E7FC902E8}" type="slidenum">
              <a:rPr lang="en-US" altLang="ru-RU" smtClean="0"/>
              <a:pPr>
                <a:defRPr/>
              </a:pPr>
              <a:t>5</a:t>
            </a:fld>
            <a:endParaRPr lang="en-US" altLang="ru-RU" dirty="0"/>
          </a:p>
        </p:txBody>
      </p:sp>
      <p:graphicFrame>
        <p:nvGraphicFramePr>
          <p:cNvPr id="14" name="Объект 4">
            <a:extLst>
              <a:ext uri="{FF2B5EF4-FFF2-40B4-BE49-F238E27FC236}">
                <a16:creationId xmlns="" xmlns:a16="http://schemas.microsoft.com/office/drawing/2014/main" id="{5197B993-7453-449B-B8A8-0FD3674DB1F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0436808"/>
              </p:ext>
            </p:extLst>
          </p:nvPr>
        </p:nvGraphicFramePr>
        <p:xfrm>
          <a:off x="107503" y="915566"/>
          <a:ext cx="4874319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297091234"/>
              </p:ext>
            </p:extLst>
          </p:nvPr>
        </p:nvGraphicFramePr>
        <p:xfrm>
          <a:off x="5364088" y="861774"/>
          <a:ext cx="3151262" cy="372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168646414"/>
      </p:ext>
    </p:extLst>
  </p:cSld>
  <p:clrMapOvr>
    <a:masterClrMapping/>
  </p:clrMapOvr>
  <p:transition>
    <p:wedg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1143000" y="1"/>
            <a:ext cx="6858000" cy="735806"/>
          </a:xfrm>
          <a:prstGeom prst="rect">
            <a:avLst/>
          </a:prstGeom>
          <a:gradFill flip="none" rotWithShape="1">
            <a:gsLst>
              <a:gs pos="0">
                <a:srgbClr val="3366CC">
                  <a:tint val="66000"/>
                  <a:satMod val="160000"/>
                </a:srgbClr>
              </a:gs>
              <a:gs pos="50000">
                <a:srgbClr val="3366CC">
                  <a:tint val="44500"/>
                  <a:satMod val="160000"/>
                </a:srgbClr>
              </a:gs>
              <a:gs pos="100000">
                <a:srgbClr val="3366CC">
                  <a:tint val="23500"/>
                  <a:satMod val="160000"/>
                </a:srgbClr>
              </a:gs>
            </a:gsLst>
            <a:lin ang="5400000" scaled="1"/>
            <a:tileRect/>
          </a:gradFill>
          <a:ln w="12700">
            <a:solidFill>
              <a:srgbClr val="33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163" name="Rectangle 19"/>
          <p:cNvSpPr>
            <a:spLocks noChangeArrowheads="1"/>
          </p:cNvSpPr>
          <p:nvPr/>
        </p:nvSpPr>
        <p:spPr bwMode="auto">
          <a:xfrm>
            <a:off x="1159669" y="2650331"/>
            <a:ext cx="6858000" cy="3545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50000"/>
              </a:schemeClr>
            </a:prstShdw>
          </a:effectLst>
        </p:spPr>
        <p:txBody>
          <a:bodyPr lIns="76771" tIns="38385" rIns="76771" bIns="38385">
            <a:spAutoFit/>
          </a:bodyPr>
          <a:lstStyle/>
          <a:p>
            <a:pPr algn="ctr">
              <a:defRPr/>
            </a:pPr>
            <a:endParaRPr lang="ru-RU" b="0" i="1" dirty="0">
              <a:solidFill>
                <a:schemeClr val="bg2"/>
              </a:solidFill>
            </a:endParaRPr>
          </a:p>
        </p:txBody>
      </p:sp>
      <p:pic>
        <p:nvPicPr>
          <p:cNvPr id="11269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3962" y="44054"/>
            <a:ext cx="557213" cy="6274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0" name="TextBox 11"/>
          <p:cNvSpPr txBox="1">
            <a:spLocks noChangeArrowheads="1"/>
          </p:cNvSpPr>
          <p:nvPr/>
        </p:nvSpPr>
        <p:spPr bwMode="auto">
          <a:xfrm>
            <a:off x="3251598" y="0"/>
            <a:ext cx="474940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buNone/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Анализ аварийности и травматизма 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</a:t>
            </a:r>
            <a:r>
              <a:rPr lang="ru-RU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Тверской 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области на период с </a:t>
            </a:r>
            <a:r>
              <a:rPr lang="ru-RU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2021 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 </a:t>
            </a:r>
            <a:r>
              <a:rPr lang="ru-RU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2025 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гг.  </a:t>
            </a:r>
            <a:endParaRPr lang="ru-RU" sz="16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143000" y="1"/>
            <a:ext cx="2132410" cy="735806"/>
          </a:xfrm>
          <a:prstGeom prst="rect">
            <a:avLst/>
          </a:prstGeom>
          <a:noFill/>
          <a:ln w="12700">
            <a:solidFill>
              <a:srgbClr val="33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1143000" y="735807"/>
            <a:ext cx="6858000" cy="4407694"/>
          </a:xfrm>
          <a:prstGeom prst="rect">
            <a:avLst/>
          </a:prstGeom>
          <a:noFill/>
          <a:ln w="127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TextBox 6"/>
          <p:cNvSpPr txBox="1">
            <a:spLocks noChangeArrowheads="1"/>
          </p:cNvSpPr>
          <p:nvPr/>
        </p:nvSpPr>
        <p:spPr bwMode="auto">
          <a:xfrm>
            <a:off x="1810941" y="111990"/>
            <a:ext cx="1313259" cy="539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4007" tIns="27004" rIns="54007" bIns="27004">
            <a:spAutoFit/>
          </a:bodyPr>
          <a:lstStyle/>
          <a:p>
            <a:pPr algn="ctr"/>
            <a:r>
              <a:rPr lang="ru-RU" altLang="ru-RU" sz="1050" dirty="0"/>
              <a:t>РОСТЕХНАДЗОР</a:t>
            </a:r>
          </a:p>
          <a:p>
            <a:pPr algn="ctr"/>
            <a:r>
              <a:rPr lang="ru-RU" altLang="ru-RU" sz="1050" dirty="0"/>
              <a:t>Центральное Управление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4A5D9A-21BC-47A8-AE91-E26E7FC902E8}" type="slidenum">
              <a:rPr lang="en-US" altLang="ru-RU" smtClean="0"/>
              <a:pPr>
                <a:defRPr/>
              </a:pPr>
              <a:t>6</a:t>
            </a:fld>
            <a:endParaRPr lang="en-US" altLang="ru-RU"/>
          </a:p>
        </p:txBody>
      </p:sp>
      <p:graphicFrame>
        <p:nvGraphicFramePr>
          <p:cNvPr id="14" name="Объект 4">
            <a:extLst>
              <a:ext uri="{FF2B5EF4-FFF2-40B4-BE49-F238E27FC236}">
                <a16:creationId xmlns="" xmlns:a16="http://schemas.microsoft.com/office/drawing/2014/main" id="{3A1CCB20-6DC6-41D7-B7AB-A314E0D9634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6420106"/>
              </p:ext>
            </p:extLst>
          </p:nvPr>
        </p:nvGraphicFramePr>
        <p:xfrm>
          <a:off x="1223962" y="800101"/>
          <a:ext cx="4006249" cy="40038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Диаграмма 13">
            <a:extLst>
              <a:ext uri="{FF2B5EF4-FFF2-40B4-BE49-F238E27FC236}">
                <a16:creationId xmlns="" xmlns:a16="http://schemas.microsoft.com/office/drawing/2014/main" id="{15ACD80D-077B-43E9-BD98-134908965F7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64072794"/>
              </p:ext>
            </p:extLst>
          </p:nvPr>
        </p:nvGraphicFramePr>
        <p:xfrm>
          <a:off x="5220072" y="735807"/>
          <a:ext cx="2662535" cy="41559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>
    <p:wedg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1143000" y="1"/>
            <a:ext cx="6858000" cy="735806"/>
          </a:xfrm>
          <a:prstGeom prst="rect">
            <a:avLst/>
          </a:prstGeom>
          <a:gradFill flip="none" rotWithShape="1">
            <a:gsLst>
              <a:gs pos="0">
                <a:srgbClr val="3366CC">
                  <a:tint val="66000"/>
                  <a:satMod val="160000"/>
                </a:srgbClr>
              </a:gs>
              <a:gs pos="50000">
                <a:srgbClr val="3366CC">
                  <a:tint val="44500"/>
                  <a:satMod val="160000"/>
                </a:srgbClr>
              </a:gs>
              <a:gs pos="100000">
                <a:srgbClr val="3366CC">
                  <a:tint val="23500"/>
                  <a:satMod val="160000"/>
                </a:srgbClr>
              </a:gs>
            </a:gsLst>
            <a:lin ang="5400000" scaled="1"/>
            <a:tileRect/>
          </a:gradFill>
          <a:ln w="12700">
            <a:solidFill>
              <a:srgbClr val="33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163" name="Rectangle 19"/>
          <p:cNvSpPr>
            <a:spLocks noChangeArrowheads="1"/>
          </p:cNvSpPr>
          <p:nvPr/>
        </p:nvSpPr>
        <p:spPr bwMode="auto">
          <a:xfrm>
            <a:off x="1159669" y="2650331"/>
            <a:ext cx="6858000" cy="3545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50000"/>
              </a:schemeClr>
            </a:prstShdw>
          </a:effectLst>
        </p:spPr>
        <p:txBody>
          <a:bodyPr lIns="76771" tIns="38385" rIns="76771" bIns="38385">
            <a:spAutoFit/>
          </a:bodyPr>
          <a:lstStyle/>
          <a:p>
            <a:pPr algn="ctr">
              <a:defRPr/>
            </a:pPr>
            <a:endParaRPr lang="ru-RU" b="0" i="1" dirty="0">
              <a:solidFill>
                <a:schemeClr val="bg2"/>
              </a:solidFill>
            </a:endParaRPr>
          </a:p>
        </p:txBody>
      </p:sp>
      <p:pic>
        <p:nvPicPr>
          <p:cNvPr id="11269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3962" y="44054"/>
            <a:ext cx="557213" cy="6274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0" name="TextBox 11"/>
          <p:cNvSpPr txBox="1">
            <a:spLocks noChangeArrowheads="1"/>
          </p:cNvSpPr>
          <p:nvPr/>
        </p:nvSpPr>
        <p:spPr bwMode="auto">
          <a:xfrm>
            <a:off x="3251598" y="0"/>
            <a:ext cx="474940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buNone/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Проверка </a:t>
            </a:r>
            <a:r>
              <a:rPr lang="ru-RU" sz="1600" dirty="0"/>
              <a:t>знаний требований охраны труда и других нормативных документов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143000" y="1"/>
            <a:ext cx="2132410" cy="735806"/>
          </a:xfrm>
          <a:prstGeom prst="rect">
            <a:avLst/>
          </a:prstGeom>
          <a:noFill/>
          <a:ln w="12700">
            <a:solidFill>
              <a:srgbClr val="33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1143000" y="735807"/>
            <a:ext cx="6858000" cy="4407694"/>
          </a:xfrm>
          <a:prstGeom prst="rect">
            <a:avLst/>
          </a:prstGeom>
          <a:noFill/>
          <a:ln w="127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TextBox 6"/>
          <p:cNvSpPr txBox="1">
            <a:spLocks noChangeArrowheads="1"/>
          </p:cNvSpPr>
          <p:nvPr/>
        </p:nvSpPr>
        <p:spPr bwMode="auto">
          <a:xfrm>
            <a:off x="1810941" y="111990"/>
            <a:ext cx="1313259" cy="539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4007" tIns="27004" rIns="54007" bIns="27004">
            <a:spAutoFit/>
          </a:bodyPr>
          <a:lstStyle/>
          <a:p>
            <a:pPr algn="ctr"/>
            <a:r>
              <a:rPr lang="ru-RU" altLang="ru-RU" sz="1050" dirty="0"/>
              <a:t>РОСТЕХНАДЗОР</a:t>
            </a:r>
          </a:p>
          <a:p>
            <a:pPr algn="ctr"/>
            <a:r>
              <a:rPr lang="ru-RU" altLang="ru-RU" sz="1050" dirty="0"/>
              <a:t>Центральное Управление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4A5D9A-21BC-47A8-AE91-E26E7FC902E8}" type="slidenum">
              <a:rPr lang="en-US" altLang="ru-RU" smtClean="0"/>
              <a:pPr>
                <a:defRPr/>
              </a:pPr>
              <a:t>7</a:t>
            </a:fld>
            <a:endParaRPr lang="en-US" altLang="ru-RU"/>
          </a:p>
        </p:txBody>
      </p:sp>
      <p:graphicFrame>
        <p:nvGraphicFramePr>
          <p:cNvPr id="11264" name="Диаграмма 11263"/>
          <p:cNvGraphicFramePr/>
          <p:nvPr>
            <p:extLst>
              <p:ext uri="{D42A27DB-BD31-4B8C-83A1-F6EECF244321}">
                <p14:modId xmlns:p14="http://schemas.microsoft.com/office/powerpoint/2010/main" val="1974832226"/>
              </p:ext>
            </p:extLst>
          </p:nvPr>
        </p:nvGraphicFramePr>
        <p:xfrm>
          <a:off x="1524000" y="53975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42993375"/>
      </p:ext>
    </p:extLst>
  </p:cSld>
  <p:clrMapOvr>
    <a:masterClrMapping/>
  </p:clrMapOvr>
  <p:transition>
    <p:wedg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1"/>
            <a:ext cx="9144000" cy="735807"/>
          </a:xfrm>
          <a:prstGeom prst="rect">
            <a:avLst/>
          </a:prstGeom>
          <a:gradFill flip="none" rotWithShape="1">
            <a:gsLst>
              <a:gs pos="0">
                <a:srgbClr val="3366CC">
                  <a:tint val="66000"/>
                  <a:satMod val="160000"/>
                </a:srgbClr>
              </a:gs>
              <a:gs pos="50000">
                <a:srgbClr val="3366CC">
                  <a:tint val="44500"/>
                  <a:satMod val="160000"/>
                </a:srgbClr>
              </a:gs>
              <a:gs pos="100000">
                <a:srgbClr val="3366CC">
                  <a:tint val="23500"/>
                  <a:satMod val="160000"/>
                </a:srgbClr>
              </a:gs>
            </a:gsLst>
            <a:lin ang="5400000" scaled="1"/>
            <a:tileRect/>
          </a:gradFill>
          <a:ln w="12700">
            <a:solidFill>
              <a:srgbClr val="33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0" y="1"/>
            <a:ext cx="2843213" cy="735807"/>
          </a:xfrm>
          <a:prstGeom prst="rect">
            <a:avLst/>
          </a:prstGeom>
          <a:noFill/>
          <a:ln w="12700">
            <a:solidFill>
              <a:srgbClr val="33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0" y="735807"/>
            <a:ext cx="9144000" cy="4407694"/>
          </a:xfrm>
          <a:prstGeom prst="rect">
            <a:avLst/>
          </a:prstGeom>
          <a:noFill/>
          <a:ln w="127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49" name="TextBox 6"/>
          <p:cNvSpPr txBox="1">
            <a:spLocks noChangeArrowheads="1"/>
          </p:cNvSpPr>
          <p:nvPr/>
        </p:nvSpPr>
        <p:spPr bwMode="auto">
          <a:xfrm>
            <a:off x="827584" y="0"/>
            <a:ext cx="1751012" cy="719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9" tIns="36005" rIns="72009" bIns="36005">
            <a:spAutoFit/>
          </a:bodyPr>
          <a:lstStyle/>
          <a:p>
            <a:pPr algn="ctr"/>
            <a:r>
              <a:rPr lang="ru-RU" altLang="ru-RU" sz="1400" dirty="0"/>
              <a:t>РОСТЕХНАДЗОР</a:t>
            </a:r>
          </a:p>
          <a:p>
            <a:pPr algn="ctr"/>
            <a:r>
              <a:rPr lang="ru-RU" altLang="ru-RU" sz="1400" dirty="0"/>
              <a:t>Центральное Управление</a:t>
            </a:r>
          </a:p>
        </p:txBody>
      </p:sp>
      <p:pic>
        <p:nvPicPr>
          <p:cNvPr id="51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1" y="21877"/>
            <a:ext cx="607422" cy="68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" name="Прямоугольник 51"/>
          <p:cNvSpPr/>
          <p:nvPr/>
        </p:nvSpPr>
        <p:spPr>
          <a:xfrm>
            <a:off x="8316416" y="4882852"/>
            <a:ext cx="827584" cy="2606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Слайд 8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5556" y="735806"/>
            <a:ext cx="9144000" cy="4407694"/>
          </a:xfrm>
          <a:prstGeom prst="rect">
            <a:avLst/>
          </a:prstGeom>
          <a:gradFill flip="none" rotWithShape="1">
            <a:gsLst>
              <a:gs pos="0">
                <a:srgbClr val="3366CC">
                  <a:tint val="66000"/>
                  <a:satMod val="160000"/>
                </a:srgbClr>
              </a:gs>
              <a:gs pos="50000">
                <a:srgbClr val="3366CC">
                  <a:tint val="44500"/>
                  <a:satMod val="160000"/>
                </a:srgbClr>
              </a:gs>
              <a:gs pos="100000">
                <a:srgbClr val="3366CC">
                  <a:tint val="23500"/>
                  <a:satMod val="160000"/>
                </a:srgbClr>
              </a:gs>
            </a:gsLst>
            <a:lin ang="16200000" scaled="1"/>
            <a:tileRect/>
          </a:gradFill>
          <a:ln w="12700">
            <a:solidFill>
              <a:srgbClr val="33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</a:p>
        </p:txBody>
      </p:sp>
      <p:sp>
        <p:nvSpPr>
          <p:cNvPr id="16" name="Rectangle 19"/>
          <p:cNvSpPr>
            <a:spLocks noChangeArrowheads="1"/>
          </p:cNvSpPr>
          <p:nvPr/>
        </p:nvSpPr>
        <p:spPr bwMode="auto">
          <a:xfrm>
            <a:off x="20638" y="2662237"/>
            <a:ext cx="9144000" cy="3803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50000"/>
              </a:schemeClr>
            </a:prstShdw>
          </a:effectLst>
        </p:spPr>
        <p:txBody>
          <a:bodyPr lIns="102361" tIns="51180" rIns="102361" bIns="51180">
            <a:spAutoFit/>
          </a:bodyPr>
          <a:lstStyle/>
          <a:p>
            <a:pPr algn="ctr">
              <a:defRPr/>
            </a:pPr>
            <a:endParaRPr lang="ru-RU" b="0" i="1" dirty="0">
              <a:solidFill>
                <a:schemeClr val="bg2"/>
              </a:solidFill>
            </a:endParaRPr>
          </a:p>
        </p:txBody>
      </p:sp>
      <p:sp>
        <p:nvSpPr>
          <p:cNvPr id="19" name="TextBox 11"/>
          <p:cNvSpPr txBox="1">
            <a:spLocks noChangeArrowheads="1"/>
          </p:cNvSpPr>
          <p:nvPr/>
        </p:nvSpPr>
        <p:spPr bwMode="auto">
          <a:xfrm>
            <a:off x="3501805" y="0"/>
            <a:ext cx="4781656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altLang="ru-RU" sz="2000" dirty="0" smtClean="0"/>
              <a:t>Ковтунов Илья Вячеславович</a:t>
            </a:r>
            <a:endParaRPr lang="ru-RU" altLang="ru-RU" sz="2000" dirty="0"/>
          </a:p>
          <a:p>
            <a:pPr algn="ctr"/>
            <a:r>
              <a:rPr lang="ru-RU" altLang="ru-RU" sz="1200" dirty="0"/>
              <a:t>Отдел государственного энергетического </a:t>
            </a:r>
            <a:r>
              <a:rPr lang="ru-RU" altLang="ru-RU" sz="1200" dirty="0" smtClean="0"/>
              <a:t>надзора по Тверской </a:t>
            </a:r>
            <a:r>
              <a:rPr lang="ru-RU" altLang="ru-RU" sz="1200" dirty="0"/>
              <a:t>области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4A5D9A-21BC-47A8-AE91-E26E7FC902E8}" type="slidenum">
              <a:rPr lang="en-US" altLang="ru-RU" smtClean="0"/>
              <a:pPr>
                <a:defRPr/>
              </a:pPr>
              <a:t>8</a:t>
            </a:fld>
            <a:endParaRPr lang="en-US" altLang="ru-RU" dirty="0"/>
          </a:p>
        </p:txBody>
      </p:sp>
    </p:spTree>
  </p:cSld>
  <p:clrMapOvr>
    <a:masterClrMapping/>
  </p:clrMapOvr>
  <p:transition>
    <p:wedge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37639</TotalTime>
  <Words>289</Words>
  <Application>Microsoft Office PowerPoint</Application>
  <PresentationFormat>Экран (16:9)</PresentationFormat>
  <Paragraphs>73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Arial Unicode MS</vt:lpstr>
      <vt:lpstr>Arial</vt:lpstr>
      <vt:lpstr>Calibri</vt:lpstr>
      <vt:lpstr>Calibri Light</vt:lpstr>
      <vt:lpstr>Symbol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ГГТН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 слайда отсутствует</dc:title>
  <dc:creator>Копылов</dc:creator>
  <cp:lastModifiedBy>user</cp:lastModifiedBy>
  <cp:revision>3072</cp:revision>
  <cp:lastPrinted>2019-06-20T15:32:15Z</cp:lastPrinted>
  <dcterms:created xsi:type="dcterms:W3CDTF">2000-02-02T11:29:10Z</dcterms:created>
  <dcterms:modified xsi:type="dcterms:W3CDTF">2025-09-24T15:19:06Z</dcterms:modified>
</cp:coreProperties>
</file>